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60" r:id="rId5"/>
    <p:sldId id="259" r:id="rId6"/>
    <p:sldId id="261" r:id="rId7"/>
    <p:sldId id="262" r:id="rId8"/>
    <p:sldId id="263" r:id="rId9"/>
    <p:sldId id="266" r:id="rId10"/>
    <p:sldId id="267" r:id="rId11"/>
    <p:sldId id="268" r:id="rId12"/>
    <p:sldId id="269" r:id="rId13"/>
    <p:sldId id="270" r:id="rId14"/>
    <p:sldId id="271" r:id="rId15"/>
    <p:sldId id="265" r:id="rId16"/>
    <p:sldId id="272" r:id="rId17"/>
    <p:sldId id="273" r:id="rId18"/>
    <p:sldId id="27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697" autoAdjust="0"/>
  </p:normalViewPr>
  <p:slideViewPr>
    <p:cSldViewPr snapToGrid="0" snapToObjects="1">
      <p:cViewPr varScale="1">
        <p:scale>
          <a:sx n="58" d="100"/>
          <a:sy n="58" d="100"/>
        </p:scale>
        <p:origin x="182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19FC81-D3EF-DA4A-8BD1-64F4A23A445C}" type="datetimeFigureOut">
              <a:rPr lang="en-US" smtClean="0"/>
              <a:pPr/>
              <a:t>11/9/2014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8B7D0A-F790-B745-840E-A731EFBEA80E}" type="slidenum">
              <a:rPr lang="en-US" smtClean="0"/>
              <a:pPr/>
              <a:t>‹#›</a:t>
            </a:fld>
            <a:endParaRPr lang="en-US"/>
          </a:p>
        </p:txBody>
      </p:sp>
    </p:spTree>
    <p:extLst>
      <p:ext uri="{BB962C8B-B14F-4D97-AF65-F5344CB8AC3E}">
        <p14:creationId xmlns:p14="http://schemas.microsoft.com/office/powerpoint/2010/main" val="6768849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Social and Personality Development in Childhood can be taught in one class period. If you are not teaching gender on its own it can be incorporated at the end of this section as extra lecture and discussion material.</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Warm</a:t>
            </a:r>
            <a:r>
              <a:rPr lang="en-US" sz="1200" b="1" kern="1200" baseline="0" dirty="0" smtClean="0">
                <a:solidFill>
                  <a:schemeClr val="tx1"/>
                </a:solidFill>
                <a:latin typeface="+mn-lt"/>
                <a:ea typeface="+mn-ea"/>
                <a:cs typeface="+mn-cs"/>
              </a:rPr>
              <a:t> Up Discussion</a:t>
            </a:r>
            <a:r>
              <a:rPr lang="en-US" sz="1200" kern="1200" dirty="0" smtClean="0">
                <a:solidFill>
                  <a:schemeClr val="tx1"/>
                </a:solidFill>
                <a:latin typeface="+mn-lt"/>
                <a:ea typeface="+mn-ea"/>
                <a:cs typeface="+mn-cs"/>
              </a:rPr>
              <a:t>: Ask students</a:t>
            </a:r>
            <a:r>
              <a:rPr lang="en-US" sz="1200" kern="1200" baseline="0" dirty="0" smtClean="0">
                <a:solidFill>
                  <a:schemeClr val="tx1"/>
                </a:solidFill>
                <a:latin typeface="+mn-lt"/>
                <a:ea typeface="+mn-ea"/>
                <a:cs typeface="+mn-cs"/>
              </a:rPr>
              <a:t> to think of specific examples f</a:t>
            </a:r>
            <a:r>
              <a:rPr lang="en-US" baseline="0" dirty="0" smtClean="0"/>
              <a:t>rom their own childhood that they think helped shaped their personality. Ask them to keep those examples in mind during the class discussion, as you cycle through the various influential factors</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a:t>
            </a:fld>
            <a:endParaRPr lang="en-US"/>
          </a:p>
        </p:txBody>
      </p:sp>
    </p:spTree>
    <p:extLst>
      <p:ext uri="{BB962C8B-B14F-4D97-AF65-F5344CB8AC3E}">
        <p14:creationId xmlns:p14="http://schemas.microsoft.com/office/powerpoint/2010/main" val="461417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emphasizes the importance of social understanding and how it develops.</a:t>
            </a:r>
          </a:p>
          <a:p>
            <a:endParaRPr lang="en-US" baseline="0" dirty="0" smtClean="0"/>
          </a:p>
          <a:p>
            <a:r>
              <a:rPr lang="en-US" b="1" baseline="0" dirty="0" smtClean="0"/>
              <a:t>(Click) </a:t>
            </a:r>
            <a:r>
              <a:rPr lang="en-US" baseline="0" dirty="0" smtClean="0"/>
              <a:t>Relationships Are Essential</a:t>
            </a:r>
          </a:p>
          <a:p>
            <a:endParaRPr lang="en-US" baseline="0" dirty="0" smtClean="0"/>
          </a:p>
          <a:p>
            <a:r>
              <a:rPr lang="en-US" b="1" baseline="0" dirty="0" smtClean="0"/>
              <a:t>Discussion Topic</a:t>
            </a:r>
            <a:r>
              <a:rPr lang="en-US" baseline="0" dirty="0" smtClean="0"/>
              <a:t>: We all know relationships are important for human development in terms of bonding and nurturing. What are some ways relationships promote a formative, learning environment?</a:t>
            </a:r>
          </a:p>
          <a:p>
            <a:endParaRPr lang="en-US" baseline="0" dirty="0" smtClean="0"/>
          </a:p>
          <a:p>
            <a:r>
              <a:rPr lang="en-US" b="1" baseline="0" dirty="0" smtClean="0"/>
              <a:t>Explanation</a:t>
            </a:r>
            <a:r>
              <a:rPr lang="en-US" baseline="0" dirty="0" smtClean="0"/>
              <a:t>: Relationships are essential for children to develop certain social expectations and an understanding of how to interact with others. Relationships also provide a significant amount of emotional development.</a:t>
            </a:r>
          </a:p>
          <a:p>
            <a:endParaRPr lang="en-US" baseline="0" dirty="0" smtClean="0"/>
          </a:p>
          <a:p>
            <a:r>
              <a:rPr lang="en-US" b="1" baseline="0" dirty="0" smtClean="0"/>
              <a:t>(Click) </a:t>
            </a:r>
            <a:r>
              <a:rPr lang="en-US" baseline="0" dirty="0" smtClean="0"/>
              <a:t>Early Forms of Social Understanding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Early forms of social understanding</a:t>
            </a:r>
            <a:r>
              <a:rPr lang="en-US" baseline="0" dirty="0" smtClean="0"/>
              <a:t> are seen in infants, such as: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indent="-171450">
              <a:buFont typeface="Wingdings" panose="05000000000000000000" pitchFamily="2" charset="2"/>
              <a:buChar char="§"/>
            </a:pPr>
            <a:r>
              <a:rPr lang="en-US" b="1" baseline="0" dirty="0" smtClean="0"/>
              <a:t>(Click) </a:t>
            </a:r>
            <a:r>
              <a:rPr lang="en-US" baseline="0" dirty="0" smtClean="0"/>
              <a:t>Social Referencing</a:t>
            </a:r>
          </a:p>
          <a:p>
            <a:pPr marL="457200" marR="0" lvl="1"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aseline="0" dirty="0" smtClean="0"/>
              <a:t>In infancy, children use </a:t>
            </a:r>
            <a:r>
              <a:rPr lang="en-US" u="none" baseline="0" dirty="0" smtClean="0"/>
              <a:t>social referencing, which entails looking at their mother for cues regarding appropriate social behavior in unfamiliar situations with unfamiliar people. </a:t>
            </a:r>
            <a:r>
              <a:rPr lang="en-US" b="1" u="none" baseline="0" dirty="0" smtClean="0"/>
              <a:t>Click the “Social Referencing” link </a:t>
            </a:r>
            <a:r>
              <a:rPr lang="en-US" u="none" baseline="0" dirty="0" smtClean="0"/>
              <a:t>to play a video showing how important social referencing is for infants by the reactions when they do not get the social interaction.</a:t>
            </a:r>
          </a:p>
          <a:p>
            <a:pPr marL="171450" indent="-171450">
              <a:buFont typeface="Wingdings" panose="05000000000000000000" pitchFamily="2" charset="2"/>
              <a:buChar char="§"/>
            </a:pPr>
            <a:endParaRPr lang="en-US" baseline="0" dirty="0" smtClean="0"/>
          </a:p>
          <a:p>
            <a:pPr marL="171450" indent="-171450">
              <a:buFont typeface="Wingdings" panose="05000000000000000000" pitchFamily="2" charset="2"/>
              <a:buChar char="§"/>
            </a:pPr>
            <a:r>
              <a:rPr lang="en-US" b="1" baseline="0" dirty="0" smtClean="0"/>
              <a:t>(Click) </a:t>
            </a:r>
            <a:r>
              <a:rPr lang="en-US" baseline="0" dirty="0" smtClean="0"/>
              <a:t>Theory of Mind</a:t>
            </a:r>
          </a:p>
          <a:p>
            <a:pPr marL="457200" marR="0" lvl="1"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u="none" baseline="0" dirty="0" smtClean="0"/>
              <a:t>Infants were originally thought to be egocentric and unaware of others’ internal mental states. However, infants are aware of others—their emotions, and their motivations—from a very early age. Being aware of others’ mental states is called Theory of Mind. </a:t>
            </a:r>
            <a:r>
              <a:rPr lang="en-US" b="1" u="none" baseline="0" dirty="0" smtClean="0"/>
              <a:t>Click the “Theory of Mind” link </a:t>
            </a:r>
            <a:r>
              <a:rPr lang="en-US" u="none" baseline="0" dirty="0" smtClean="0"/>
              <a:t>to play a video illustrating the differences between a 3 and 4 year old in their application of Theory of Mind. </a:t>
            </a:r>
          </a:p>
          <a:p>
            <a:pPr marL="457200" marR="0" lvl="1"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u="none" baseline="0" dirty="0" smtClean="0"/>
              <a:t>Note:</a:t>
            </a:r>
            <a:r>
              <a:rPr lang="en-US" u="none" baseline="0" dirty="0" smtClean="0"/>
              <a:t> Theory of Mind (e.g., understanding goals and motivations) is observable as early as 18 months of age.</a:t>
            </a:r>
            <a:endParaRPr lang="en-US" baseline="0" dirty="0" smtClean="0"/>
          </a:p>
          <a:p>
            <a:endParaRPr lang="en-US" baseline="0" dirty="0" smtClean="0"/>
          </a:p>
          <a:p>
            <a:r>
              <a:rPr lang="en-US" b="1" baseline="0" dirty="0" smtClean="0"/>
              <a:t>(Click) </a:t>
            </a:r>
            <a:r>
              <a:rPr lang="en-US" baseline="0" dirty="0" smtClean="0"/>
              <a:t>Observation &amp; Explanation</a:t>
            </a:r>
          </a:p>
          <a:p>
            <a:pPr lvl="1"/>
            <a:r>
              <a:rPr lang="en-US" u="none" baseline="0" dirty="0" smtClean="0"/>
              <a:t>Finally, reinforce for students that children continue to master social skills with increasing sophistication throughout development by watching adults and by adults interpreting social situations for them.</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10</a:t>
            </a:fld>
            <a:endParaRPr lang="en-US"/>
          </a:p>
        </p:txBody>
      </p:sp>
    </p:spTree>
    <p:extLst>
      <p:ext uri="{BB962C8B-B14F-4D97-AF65-F5344CB8AC3E}">
        <p14:creationId xmlns:p14="http://schemas.microsoft.com/office/powerpoint/2010/main" val="22852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11</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describes the development</a:t>
            </a:r>
            <a:r>
              <a:rPr lang="en-US" baseline="0" dirty="0" smtClean="0"/>
              <a:t> of personality throughout the life.</a:t>
            </a:r>
          </a:p>
          <a:p>
            <a:endParaRPr lang="en-US" baseline="0" dirty="0" smtClean="0"/>
          </a:p>
          <a:p>
            <a:r>
              <a:rPr lang="en-US" b="1" baseline="0" dirty="0" smtClean="0"/>
              <a:t>Explanation</a:t>
            </a:r>
            <a:r>
              <a:rPr lang="en-US" baseline="0" dirty="0" smtClean="0"/>
              <a:t>: Temperament has a strong biological foundation and is described as the early emergence of differences in reactivity and self-regulation.  Though temperament is not the be-all end-all in the determination of personality, a baby’s temperament does play an important role in the types of experiences they are likely to have. </a:t>
            </a:r>
          </a:p>
          <a:p>
            <a:endParaRPr lang="en-US" baseline="0" dirty="0" smtClean="0"/>
          </a:p>
          <a:p>
            <a:r>
              <a:rPr lang="en-US" b="1" baseline="0" dirty="0" smtClean="0"/>
              <a:t>Discussion Question</a:t>
            </a:r>
            <a:r>
              <a:rPr lang="en-US" baseline="0" dirty="0" smtClean="0"/>
              <a:t>: How might a baby’s temperament affect the care he or she receives?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Example: </a:t>
            </a:r>
            <a:r>
              <a:rPr lang="en-US" b="0" baseline="0" dirty="0" smtClean="0"/>
              <a:t>A</a:t>
            </a:r>
            <a:r>
              <a:rPr lang="en-US" baseline="0" dirty="0" smtClean="0"/>
              <a:t> fussy baby may illicit more severe parenting practices than an easygoing baby.</a:t>
            </a:r>
          </a:p>
          <a:p>
            <a:endParaRPr lang="en-US" baseline="0" dirty="0" smtClean="0"/>
          </a:p>
          <a:p>
            <a:r>
              <a:rPr lang="en-US" b="1" baseline="0" dirty="0" smtClean="0"/>
              <a:t>(Click) </a:t>
            </a:r>
            <a:r>
              <a:rPr lang="en-US" baseline="0" dirty="0" smtClean="0"/>
              <a:t>Importance of Fit</a:t>
            </a:r>
          </a:p>
          <a:p>
            <a:pPr marL="171450" lvl="0" indent="-171450">
              <a:buFont typeface="Wingdings" panose="05000000000000000000" pitchFamily="2" charset="2"/>
              <a:buChar char="§"/>
            </a:pPr>
            <a:r>
              <a:rPr lang="en-US" b="1" baseline="0" dirty="0" smtClean="0"/>
              <a:t>Discussion Question</a:t>
            </a:r>
            <a:r>
              <a:rPr lang="en-US" baseline="0" dirty="0" smtClean="0"/>
              <a:t>: What do we mean by “fit”?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(Click) </a:t>
            </a:r>
            <a:r>
              <a:rPr lang="en-US" baseline="0" dirty="0" smtClean="0"/>
              <a:t>Biological Disposition + Experience = Personality</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1" baseline="0" dirty="0" smtClean="0"/>
              <a:t>Explanation</a:t>
            </a:r>
            <a:r>
              <a:rPr lang="en-US" baseline="0" dirty="0" smtClean="0"/>
              <a:t>: Consider the intersection where temperament meets environment. For example if a highly reactive child is born into a family that prefers a sedentary lifestyle, distress is a likely outcome, impacting familial conflict, the child’s self-esteem, and personality. </a:t>
            </a:r>
          </a:p>
          <a:p>
            <a:endParaRPr lang="en-US" baseline="0" dirty="0" smtClean="0"/>
          </a:p>
          <a:p>
            <a:r>
              <a:rPr lang="en-US" b="1" baseline="0" dirty="0" smtClean="0"/>
              <a:t>(Click) </a:t>
            </a:r>
            <a:r>
              <a:rPr lang="en-US" baseline="0" dirty="0" smtClean="0"/>
              <a:t>Elaboration, Extension &amp; Refinement</a:t>
            </a:r>
          </a:p>
          <a:p>
            <a:r>
              <a:rPr lang="en-US" b="1" baseline="0" dirty="0" smtClean="0"/>
              <a:t>Summary</a:t>
            </a:r>
            <a:r>
              <a:rPr lang="en-US" baseline="0" dirty="0" smtClean="0"/>
              <a:t>: As personality continues to develop, other influences and characteristics begin to emerge in the form of a self-concept, motivations to achieve and/or socialize, values and goals, coping styles, responsibility, and conscientiousness. Later in development these personality traits shape the dynamics of close relationships.</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12</a:t>
            </a:fld>
            <a:endParaRPr lang="en-US"/>
          </a:p>
        </p:txBody>
      </p:sp>
    </p:spTree>
    <p:extLst>
      <p:ext uri="{BB962C8B-B14F-4D97-AF65-F5344CB8AC3E}">
        <p14:creationId xmlns:p14="http://schemas.microsoft.com/office/powerpoint/2010/main" val="670182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purpose</a:t>
            </a:r>
            <a:r>
              <a:rPr lang="en-US" baseline="0" dirty="0" smtClean="0"/>
              <a:t> of this slide is to provide an overview of the material that will be covered in the lecture.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13</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a:t>
            </a:r>
            <a:r>
              <a:rPr lang="en-US" baseline="0" dirty="0" smtClean="0"/>
              <a:t>illustrates characteristics of social and emotional competence that arise out of the previously discussed social, biological, and representational influences.</a:t>
            </a:r>
          </a:p>
          <a:p>
            <a:endParaRPr lang="en-US" baseline="0" dirty="0" smtClean="0"/>
          </a:p>
          <a:p>
            <a:r>
              <a:rPr lang="en-US" b="1" baseline="0" dirty="0" smtClean="0"/>
              <a:t>Discussion Topic</a:t>
            </a:r>
            <a:r>
              <a:rPr lang="en-US" baseline="0" dirty="0" smtClean="0"/>
              <a:t>: To what degree is a child’s social and emotional competence inherent vs. experiential?</a:t>
            </a:r>
          </a:p>
          <a:p>
            <a:endParaRPr lang="en-US" baseline="0" dirty="0" smtClean="0"/>
          </a:p>
          <a:p>
            <a:r>
              <a:rPr lang="en-US" b="1" baseline="0" dirty="0" smtClean="0"/>
              <a:t>(Click)</a:t>
            </a:r>
          </a:p>
          <a:p>
            <a:pPr marL="171450" indent="-171450">
              <a:buFont typeface="Wingdings" panose="05000000000000000000" pitchFamily="2" charset="2"/>
              <a:buChar char="§"/>
            </a:pPr>
            <a:r>
              <a:rPr lang="en-US" baseline="0" dirty="0" smtClean="0"/>
              <a:t>Conscience</a:t>
            </a:r>
          </a:p>
          <a:p>
            <a:pPr marL="457200" marR="0" lvl="1"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baseline="0" dirty="0" smtClean="0"/>
              <a:t>Explanation</a:t>
            </a:r>
            <a:r>
              <a:rPr lang="en-US" baseline="0" dirty="0" smtClean="0"/>
              <a:t>: </a:t>
            </a:r>
            <a:r>
              <a:rPr lang="en-US" u="none" dirty="0" smtClean="0">
                <a:solidFill>
                  <a:schemeClr val="accent1">
                    <a:lumMod val="60000"/>
                    <a:lumOff val="40000"/>
                  </a:schemeClr>
                </a:solidFill>
              </a:rPr>
              <a:t>Conscience</a:t>
            </a:r>
            <a:r>
              <a:rPr lang="en-US" u="none" baseline="0" dirty="0" smtClean="0">
                <a:solidFill>
                  <a:schemeClr val="accent1">
                    <a:lumMod val="60000"/>
                    <a:lumOff val="40000"/>
                  </a:schemeClr>
                </a:solidFill>
              </a:rPr>
              <a:t> is considered </a:t>
            </a:r>
            <a:r>
              <a:rPr lang="en-US" u="none" dirty="0" smtClean="0">
                <a:solidFill>
                  <a:schemeClr val="accent1">
                    <a:lumMod val="60000"/>
                    <a:lumOff val="40000"/>
                  </a:schemeClr>
                </a:solidFill>
              </a:rPr>
              <a:t>the outcome</a:t>
            </a:r>
            <a:r>
              <a:rPr lang="en-US" u="none" baseline="0" dirty="0" smtClean="0">
                <a:solidFill>
                  <a:schemeClr val="accent1">
                    <a:lumMod val="60000"/>
                    <a:lumOff val="40000"/>
                  </a:schemeClr>
                </a:solidFill>
              </a:rPr>
              <a:t> of </a:t>
            </a:r>
            <a:r>
              <a:rPr lang="en-US" u="none" dirty="0" smtClean="0">
                <a:solidFill>
                  <a:schemeClr val="accent1">
                    <a:lumMod val="60000"/>
                    <a:lumOff val="40000"/>
                  </a:schemeClr>
                </a:solidFill>
              </a:rPr>
              <a:t>cognitive, emotional, and social influences that cause young children to regulate their behavior</a:t>
            </a:r>
            <a:r>
              <a:rPr lang="en-US" u="none" baseline="0" dirty="0" smtClean="0">
                <a:solidFill>
                  <a:schemeClr val="accent1">
                    <a:lumMod val="60000"/>
                    <a:lumOff val="40000"/>
                  </a:schemeClr>
                </a:solidFill>
              </a:rPr>
              <a:t> according </a:t>
            </a:r>
            <a:r>
              <a:rPr lang="en-US" u="none" dirty="0" smtClean="0">
                <a:solidFill>
                  <a:schemeClr val="accent1">
                    <a:lumMod val="60000"/>
                    <a:lumOff val="40000"/>
                  </a:schemeClr>
                </a:solidFill>
              </a:rPr>
              <a:t>internal standards of conduct. Conscience emerges primarily from mutually responsive relationships that motivate young children to respond constructively to requests and expectations, and</a:t>
            </a:r>
            <a:r>
              <a:rPr lang="en-US" u="none" baseline="0" dirty="0" smtClean="0">
                <a:solidFill>
                  <a:schemeClr val="accent1">
                    <a:lumMod val="60000"/>
                    <a:lumOff val="40000"/>
                  </a:schemeClr>
                </a:solidFill>
              </a:rPr>
              <a:t> is reinforced by a good fit between a child’s temperament and parents’ ability to communicate behavioral expectations.</a:t>
            </a:r>
            <a:endParaRPr lang="en-US" baseline="0" dirty="0" smtClean="0"/>
          </a:p>
          <a:p>
            <a:pPr marL="171450" indent="-171450">
              <a:buFont typeface="Wingdings" panose="05000000000000000000" pitchFamily="2" charset="2"/>
              <a:buChar char="§"/>
            </a:pPr>
            <a:r>
              <a:rPr lang="en-US" baseline="0" dirty="0" smtClean="0"/>
              <a:t>Effortful Control</a:t>
            </a:r>
          </a:p>
          <a:p>
            <a:pPr marL="457200" lvl="1" indent="0">
              <a:buFont typeface="Wingdings" panose="05000000000000000000" pitchFamily="2" charset="2"/>
              <a:buNone/>
            </a:pPr>
            <a:r>
              <a:rPr lang="en-US" b="1" baseline="0" dirty="0" smtClean="0"/>
              <a:t>Explanation</a:t>
            </a:r>
            <a:r>
              <a:rPr lang="en-US" baseline="0" dirty="0" smtClean="0"/>
              <a:t>: </a:t>
            </a:r>
            <a:r>
              <a:rPr lang="en-US" dirty="0" smtClean="0"/>
              <a:t>Whereas some children</a:t>
            </a:r>
            <a:r>
              <a:rPr lang="en-US" baseline="0" dirty="0" smtClean="0"/>
              <a:t> are born with an inherent ability to regulate themselves, others develop this throughout their life and only through practice.</a:t>
            </a:r>
          </a:p>
          <a:p>
            <a:pPr marL="171450" indent="-171450">
              <a:buFont typeface="Wingdings" panose="05000000000000000000" pitchFamily="2" charset="2"/>
              <a:buChar char="§"/>
            </a:pPr>
            <a:r>
              <a:rPr lang="en-US" baseline="0" dirty="0" smtClean="0"/>
              <a:t>Gender Schema</a:t>
            </a:r>
          </a:p>
          <a:p>
            <a:pPr marL="457200" marR="0" lvl="1"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baseline="0" dirty="0" smtClean="0"/>
              <a:t>Explanation</a:t>
            </a:r>
            <a:r>
              <a:rPr lang="en-US" baseline="0" dirty="0" smtClean="0"/>
              <a:t>: Gender Schema, or a child’s “maleness” or “femaleness”, develops as a result of the interaction between social, biological, and representational influences.</a:t>
            </a:r>
            <a:r>
              <a:rPr lang="en-US" dirty="0" smtClean="0">
                <a:solidFill>
                  <a:srgbClr val="00B0F0"/>
                </a:solidFill>
              </a:rPr>
              <a:t> </a:t>
            </a:r>
          </a:p>
          <a:p>
            <a:pPr marL="0" indent="0">
              <a:buFont typeface="Wingdings" panose="05000000000000000000" pitchFamily="2" charset="2"/>
              <a:buNone/>
            </a:pPr>
            <a:endParaRPr lang="en-US" baseline="0" dirty="0" smtClean="0"/>
          </a:p>
          <a:p>
            <a:pPr marL="0" indent="0">
              <a:buFont typeface="Wingdings" panose="05000000000000000000" pitchFamily="2" charset="2"/>
              <a:buNone/>
            </a:pPr>
            <a:r>
              <a:rPr lang="en-US" b="1" baseline="0" dirty="0" smtClean="0"/>
              <a:t>(Click) </a:t>
            </a:r>
            <a:r>
              <a:rPr lang="en-US" baseline="0" dirty="0" smtClean="0"/>
              <a:t>Social &amp; Biological Influences on Gender Schema?</a:t>
            </a:r>
          </a:p>
          <a:p>
            <a:pPr marL="0" indent="0">
              <a:buFont typeface="Wingdings" panose="05000000000000000000" pitchFamily="2" charset="2"/>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rgbClr val="00B0F0"/>
                </a:solidFill>
              </a:rPr>
              <a:t>Discussion Question</a:t>
            </a:r>
            <a:r>
              <a:rPr lang="en-US" dirty="0" smtClean="0">
                <a:solidFill>
                  <a:srgbClr val="00B0F0"/>
                </a:solidFill>
              </a:rPr>
              <a:t>: What are some social and biological factors</a:t>
            </a:r>
            <a:r>
              <a:rPr lang="en-US" baseline="0" dirty="0" smtClean="0">
                <a:solidFill>
                  <a:srgbClr val="00B0F0"/>
                </a:solidFill>
              </a:rPr>
              <a:t> </a:t>
            </a:r>
            <a:r>
              <a:rPr lang="en-US" dirty="0" smtClean="0">
                <a:solidFill>
                  <a:srgbClr val="00B0F0"/>
                </a:solidFill>
              </a:rPr>
              <a:t>that may influence the development of Gender Schema? </a:t>
            </a:r>
          </a:p>
          <a:p>
            <a:pPr marL="171450" indent="-171450">
              <a:buFont typeface="Wingdings" panose="05000000000000000000" pitchFamily="2" charset="2"/>
              <a:buChar char="§"/>
            </a:pPr>
            <a:r>
              <a:rPr lang="en-US" dirty="0" smtClean="0"/>
              <a:t>Student-generated </a:t>
            </a:r>
            <a:r>
              <a:rPr lang="en-US" baseline="0" dirty="0" smtClean="0"/>
              <a:t>biological influences might include: hormones, genes, puberty, etc. </a:t>
            </a:r>
          </a:p>
          <a:p>
            <a:pPr marL="171450" indent="-171450">
              <a:buFont typeface="Wingdings" panose="05000000000000000000" pitchFamily="2" charset="2"/>
              <a:buChar char="§"/>
            </a:pPr>
            <a:r>
              <a:rPr lang="en-US" dirty="0" smtClean="0"/>
              <a:t>Student-generated </a:t>
            </a:r>
            <a:r>
              <a:rPr lang="en-US" baseline="0" dirty="0" smtClean="0"/>
              <a:t>social influences might include: social cliques, toys (e.g., dolls, toy cars), clothing (e.g., dresses, shoes, clothing colors), the way others respond (e.g., adults being more likely to comfort a girl who falls than a boy), etc.</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14</a:t>
            </a:fld>
            <a:endParaRPr lang="en-US"/>
          </a:p>
        </p:txBody>
      </p:sp>
    </p:spTree>
    <p:extLst>
      <p:ext uri="{BB962C8B-B14F-4D97-AF65-F5344CB8AC3E}">
        <p14:creationId xmlns:p14="http://schemas.microsoft.com/office/powerpoint/2010/main" val="397999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a:t>
            </a:r>
            <a:r>
              <a:rPr lang="en-US" baseline="0" dirty="0" smtClean="0"/>
              <a:t> of this slide is to provide an overview of the material that will be covered in the lecture.</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15</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 an activity that illustrates the concept of moral development using Kohlberg’s Dilemma.</a:t>
            </a:r>
          </a:p>
          <a:p>
            <a:endParaRPr lang="en-US" dirty="0" smtClean="0"/>
          </a:p>
          <a:p>
            <a:r>
              <a:rPr lang="en-US" b="1" baseline="0" dirty="0" smtClean="0"/>
              <a:t>Activity </a:t>
            </a:r>
            <a:r>
              <a:rPr lang="en-US" b="0" baseline="0" dirty="0" smtClean="0"/>
              <a:t>(This activity can be administered as a formal debate or a group discussion.): </a:t>
            </a:r>
          </a:p>
          <a:p>
            <a:r>
              <a:rPr lang="en-US" baseline="0" dirty="0" smtClean="0"/>
              <a:t>Propose the following scenario to students </a:t>
            </a:r>
            <a:r>
              <a:rPr lang="en-US" b="1" baseline="0" dirty="0" smtClean="0"/>
              <a:t>(For further information see IM &gt; Unit Development &gt; </a:t>
            </a:r>
            <a:r>
              <a:rPr lang="en-US" sz="1200" b="1" kern="1200" dirty="0" smtClean="0">
                <a:solidFill>
                  <a:schemeClr val="tx1"/>
                </a:solidFill>
                <a:effectLst/>
                <a:latin typeface="+mn-lt"/>
                <a:ea typeface="+mn-ea"/>
                <a:cs typeface="+mn-cs"/>
              </a:rPr>
              <a:t>Module 2: Social and Personality Development in Childhood</a:t>
            </a:r>
            <a:r>
              <a:rPr lang="en-US" b="1" baseline="0" dirty="0" smtClean="0"/>
              <a:t> &gt; Activities/Demonstrations)</a:t>
            </a:r>
            <a:r>
              <a:rPr lang="en-US" b="0" baseline="0" dirty="0" smtClean="0"/>
              <a:t>:</a:t>
            </a:r>
            <a:endParaRPr lang="en-US" dirty="0" smtClean="0"/>
          </a:p>
          <a:p>
            <a:endParaRPr lang="en-US" dirty="0" smtClean="0"/>
          </a:p>
          <a:p>
            <a:pPr lvl="1"/>
            <a:r>
              <a:rPr lang="en-US" b="1" dirty="0" smtClean="0"/>
              <a:t>Kohlberg’s “Heinz</a:t>
            </a:r>
            <a:r>
              <a:rPr lang="en-US" b="1" baseline="0" dirty="0" smtClean="0"/>
              <a:t> </a:t>
            </a:r>
            <a:r>
              <a:rPr lang="en-US" b="1" dirty="0" smtClean="0"/>
              <a:t>Dilemma”</a:t>
            </a:r>
            <a:r>
              <a:rPr lang="en-US" dirty="0" smtClean="0"/>
              <a:t>:</a:t>
            </a:r>
          </a:p>
          <a:p>
            <a:pPr lvl="1"/>
            <a:r>
              <a:rPr lang="en-US" sz="1200" kern="1200" dirty="0" smtClean="0">
                <a:solidFill>
                  <a:schemeClr val="tx1"/>
                </a:solidFill>
                <a:effectLst/>
                <a:latin typeface="+mn-lt"/>
                <a:ea typeface="+mn-ea"/>
                <a:cs typeface="+mn-cs"/>
              </a:rPr>
              <a:t>A woman was near death from a special kind of cancer. There was one drug that the doctors thought might save her. It was a form of radium that a druggist in the same town had recently discovered. The drug was expensive to make, but the druggist was charging 10 times what the drug cost him to make. He paid $200 for the radium and charged $2000 for a small dose of the drug. The sick woman’s husband, Heinz, went to everyone he knew to borrow the money, but he could get together only about $1000, which was half of what it cost. He told the druggist that his wife was dying and asked him to sell it cheaper or let him pay later. But the druggist said, “No, I discovered the drug and I’m going to make money from it.” Heinz got desperate and broke into the man’s store to steal the drug for his wife.</a:t>
            </a:r>
            <a:endParaRPr lang="en-US" dirty="0" smtClean="0"/>
          </a:p>
          <a:p>
            <a:endParaRPr lang="en-US" dirty="0" smtClean="0"/>
          </a:p>
          <a:p>
            <a:pPr marL="0" indent="0">
              <a:buNone/>
            </a:pPr>
            <a:r>
              <a:rPr lang="en-US" b="1" dirty="0" smtClean="0"/>
              <a:t>Discussion Questions:</a:t>
            </a:r>
            <a:r>
              <a:rPr lang="en-US" b="1" baseline="0" dirty="0" smtClean="0"/>
              <a:t> </a:t>
            </a:r>
            <a:r>
              <a:rPr lang="en-US" dirty="0" smtClean="0"/>
              <a:t>Was Heinz right or wrong?</a:t>
            </a:r>
            <a:r>
              <a:rPr lang="en-US" baseline="0" dirty="0" smtClean="0"/>
              <a:t> </a:t>
            </a:r>
            <a:r>
              <a:rPr lang="en-US" dirty="0" smtClean="0"/>
              <a:t>What would you do?</a:t>
            </a:r>
          </a:p>
          <a:p>
            <a:pPr marL="0" indent="0">
              <a:buNone/>
            </a:pPr>
            <a:endParaRPr lang="en-US" dirty="0" smtClean="0"/>
          </a:p>
          <a:p>
            <a:pPr marL="0" indent="0">
              <a:buNone/>
            </a:pPr>
            <a:r>
              <a:rPr lang="en-US" b="1" dirty="0" smtClean="0"/>
              <a:t>Click to the next slide to display a chart of Kohlberg’s stages of moral development.</a:t>
            </a:r>
            <a:endParaRPr lang="en-US"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fld id="{C58B7D0A-F790-B745-840E-A731EFBEA80E}" type="slidenum">
              <a:rPr lang="en-US" smtClean="0"/>
              <a:pPr/>
              <a:t>16</a:t>
            </a:fld>
            <a:endParaRPr lang="en-US"/>
          </a:p>
        </p:txBody>
      </p:sp>
    </p:spTree>
    <p:extLst>
      <p:ext uri="{BB962C8B-B14F-4D97-AF65-F5344CB8AC3E}">
        <p14:creationId xmlns:p14="http://schemas.microsoft.com/office/powerpoint/2010/main" val="1338518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chart illustrating Kohlberg’s stages of moral development.</a:t>
            </a:r>
          </a:p>
          <a:p>
            <a:endParaRPr lang="en-US" dirty="0" smtClean="0"/>
          </a:p>
          <a:p>
            <a:r>
              <a:rPr lang="en-US" b="1" dirty="0" smtClean="0"/>
              <a:t>Instructor’s note</a:t>
            </a:r>
            <a:r>
              <a:rPr lang="en-US" dirty="0" smtClean="0"/>
              <a:t>: Discuss</a:t>
            </a:r>
            <a:r>
              <a:rPr lang="en-US" baseline="0" dirty="0" smtClean="0"/>
              <a:t> the distinctions between the various stages, and how they might apply to the Heinz scenario from the previous slide.</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17</a:t>
            </a:fld>
            <a:endParaRPr lang="en-US"/>
          </a:p>
        </p:txBody>
      </p:sp>
    </p:spTree>
    <p:extLst>
      <p:ext uri="{BB962C8B-B14F-4D97-AF65-F5344CB8AC3E}">
        <p14:creationId xmlns:p14="http://schemas.microsoft.com/office/powerpoint/2010/main" val="2844030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18</a:t>
            </a:fld>
            <a:endParaRPr lang="en-US"/>
          </a:p>
        </p:txBody>
      </p:sp>
    </p:spTree>
    <p:extLst>
      <p:ext uri="{BB962C8B-B14F-4D97-AF65-F5344CB8AC3E}">
        <p14:creationId xmlns:p14="http://schemas.microsoft.com/office/powerpoint/2010/main" val="284403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slide is</a:t>
            </a:r>
            <a:r>
              <a:rPr lang="en-US" baseline="0" dirty="0" smtClean="0"/>
              <a:t> to provide students with an overview of the material that will be covered during the lecture.</a:t>
            </a:r>
          </a:p>
          <a:p>
            <a:endParaRPr lang="en-US" baseline="0" dirty="0" smtClean="0"/>
          </a:p>
          <a:p>
            <a:r>
              <a:rPr lang="en-US" sz="1200" b="1" kern="1200" baseline="0" dirty="0" smtClean="0">
                <a:solidFill>
                  <a:schemeClr val="tx1"/>
                </a:solidFill>
                <a:effectLst/>
                <a:latin typeface="+mn-lt"/>
                <a:ea typeface="+mn-ea"/>
                <a:cs typeface="+mn-cs"/>
              </a:rPr>
              <a:t>Technical Note: </a:t>
            </a:r>
            <a:r>
              <a:rPr lang="en-US" sz="1200" kern="1200" baseline="0" dirty="0" smtClean="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smtClean="0">
                <a:solidFill>
                  <a:schemeClr val="tx1"/>
                </a:solidFill>
                <a:effectLst/>
                <a:latin typeface="+mn-lt"/>
                <a:ea typeface="+mn-ea"/>
                <a:cs typeface="+mn-cs"/>
              </a:rPr>
              <a:t>(Click) </a:t>
            </a:r>
            <a:r>
              <a:rPr lang="en-US" sz="1200" kern="1200" baseline="0" dirty="0" smtClean="0">
                <a:solidFill>
                  <a:schemeClr val="tx1"/>
                </a:solidFill>
                <a:effectLst/>
                <a:latin typeface="+mn-lt"/>
                <a:ea typeface="+mn-ea"/>
                <a:cs typeface="+mn-cs"/>
              </a:rPr>
              <a:t>– that corresponds to each animation.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 will also find hyperlinks to outside videos at various places in the slides. </a:t>
            </a:r>
            <a:r>
              <a:rPr lang="en-US" sz="1200" kern="1200" baseline="0" smtClean="0">
                <a:solidFill>
                  <a:schemeClr val="tx1"/>
                </a:solidFill>
                <a:effectLst/>
                <a:latin typeface="+mn-lt"/>
                <a:ea typeface="+mn-ea"/>
                <a:cs typeface="+mn-cs"/>
              </a:rPr>
              <a:t>These hyperlinks are embedded in text and indicated by color and in the notes section.</a:t>
            </a:r>
            <a:endParaRPr lang="en-US" dirty="0" smtClean="0"/>
          </a:p>
        </p:txBody>
      </p:sp>
      <p:sp>
        <p:nvSpPr>
          <p:cNvPr id="4" name="Slide Number Placeholder 3"/>
          <p:cNvSpPr>
            <a:spLocks noGrp="1"/>
          </p:cNvSpPr>
          <p:nvPr>
            <p:ph type="sldNum" sz="quarter" idx="10"/>
          </p:nvPr>
        </p:nvSpPr>
        <p:spPr/>
        <p:txBody>
          <a:bodyPr/>
          <a:lstStyle/>
          <a:p>
            <a:fld id="{C58B7D0A-F790-B745-840E-A731EFBEA80E}" type="slidenum">
              <a:rPr lang="en-US" smtClean="0"/>
              <a:pPr/>
              <a:t>2</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meant to get students thinking critically</a:t>
            </a:r>
            <a:r>
              <a:rPr lang="en-US" baseline="0" dirty="0" smtClean="0"/>
              <a:t> about social and personality development.</a:t>
            </a:r>
          </a:p>
          <a:p>
            <a:endParaRPr lang="en-US" baseline="0" dirty="0" smtClean="0"/>
          </a:p>
          <a:p>
            <a:r>
              <a:rPr lang="en-US" baseline="0" dirty="0" smtClean="0"/>
              <a:t>Begin by eliciting responses from the students to each of the following  questions, and asking students to provide a rationale for their answers..</a:t>
            </a:r>
          </a:p>
          <a:p>
            <a:endParaRPr lang="en-US" baseline="0" dirty="0" smtClean="0"/>
          </a:p>
          <a:p>
            <a:pPr marL="0" indent="0">
              <a:buNone/>
            </a:pPr>
            <a:r>
              <a:rPr lang="en-US" b="1" dirty="0" smtClean="0">
                <a:solidFill>
                  <a:srgbClr val="00B0F0"/>
                </a:solidFill>
              </a:rPr>
              <a:t>(Click) </a:t>
            </a:r>
            <a:r>
              <a:rPr lang="en-US" dirty="0" smtClean="0">
                <a:solidFill>
                  <a:srgbClr val="00B0F0"/>
                </a:solidFill>
              </a:rPr>
              <a:t>What experiences have the biggest</a:t>
            </a:r>
            <a:r>
              <a:rPr lang="en-US" baseline="0" dirty="0" smtClean="0">
                <a:solidFill>
                  <a:srgbClr val="00B0F0"/>
                </a:solidFill>
              </a:rPr>
              <a:t> impact?</a:t>
            </a:r>
          </a:p>
          <a:p>
            <a:pPr marL="0" indent="0">
              <a:buNone/>
            </a:pPr>
            <a:endParaRPr lang="en-US" baseline="0" dirty="0" smtClean="0">
              <a:solidFill>
                <a:srgbClr val="00B0F0"/>
              </a:solidFill>
            </a:endParaRPr>
          </a:p>
          <a:p>
            <a:pPr marL="0" indent="0">
              <a:buNone/>
            </a:pPr>
            <a:r>
              <a:rPr lang="en-US" b="1" baseline="0" dirty="0" smtClean="0">
                <a:solidFill>
                  <a:srgbClr val="00B0F0"/>
                </a:solidFill>
              </a:rPr>
              <a:t>Discussion question: </a:t>
            </a:r>
            <a:r>
              <a:rPr lang="en-US" baseline="0" dirty="0" smtClean="0">
                <a:solidFill>
                  <a:srgbClr val="00B0F0"/>
                </a:solidFill>
              </a:rPr>
              <a:t>W</a:t>
            </a:r>
            <a:r>
              <a:rPr lang="en-US" dirty="0" smtClean="0">
                <a:solidFill>
                  <a:srgbClr val="00B0F0"/>
                </a:solidFill>
              </a:rPr>
              <a:t>hat experiences have the</a:t>
            </a:r>
            <a:r>
              <a:rPr lang="en-US" baseline="0" dirty="0" smtClean="0">
                <a:solidFill>
                  <a:srgbClr val="00B0F0"/>
                </a:solidFill>
              </a:rPr>
              <a:t> most significant </a:t>
            </a:r>
            <a:r>
              <a:rPr lang="en-US" dirty="0" smtClean="0">
                <a:solidFill>
                  <a:srgbClr val="00B0F0"/>
                </a:solidFill>
              </a:rPr>
              <a:t>impact on who someone becomes?</a:t>
            </a:r>
          </a:p>
          <a:p>
            <a:pPr marL="0" indent="0">
              <a:buNone/>
            </a:pPr>
            <a:r>
              <a:rPr lang="en-US" dirty="0" smtClean="0">
                <a:solidFill>
                  <a:srgbClr val="00B0F0"/>
                </a:solidFill>
              </a:rPr>
              <a:t>Examples students</a:t>
            </a:r>
            <a:r>
              <a:rPr lang="en-US" baseline="0" dirty="0" smtClean="0">
                <a:solidFill>
                  <a:srgbClr val="00B0F0"/>
                </a:solidFill>
              </a:rPr>
              <a:t> generate might include: travel, financial success or hardship, education, immigration, death in the family, divorce; isolated events and long-term circumstances both can have a tremendous effect on development.</a:t>
            </a:r>
            <a:endParaRPr lang="en-US" dirty="0" smtClean="0">
              <a:solidFill>
                <a:srgbClr val="00B0F0"/>
              </a:solidFill>
            </a:endParaRPr>
          </a:p>
          <a:p>
            <a:pPr marL="0" indent="0">
              <a:buNone/>
            </a:pPr>
            <a:endParaRPr lang="en-US" dirty="0" smtClean="0">
              <a:solidFill>
                <a:srgbClr val="0000FF"/>
              </a:solidFill>
            </a:endParaRPr>
          </a:p>
          <a:p>
            <a:pPr marL="0" indent="0">
              <a:buNone/>
            </a:pPr>
            <a:r>
              <a:rPr lang="en-US" b="1" dirty="0" smtClean="0">
                <a:solidFill>
                  <a:srgbClr val="00B0F0"/>
                </a:solidFill>
              </a:rPr>
              <a:t>(Click) </a:t>
            </a:r>
            <a:r>
              <a:rPr lang="en-US" dirty="0" smtClean="0">
                <a:solidFill>
                  <a:srgbClr val="00B0F0"/>
                </a:solidFill>
              </a:rPr>
              <a:t>Who has the biggest impact?</a:t>
            </a:r>
          </a:p>
          <a:p>
            <a:pPr marL="0" indent="0">
              <a:buNone/>
            </a:pPr>
            <a:endParaRPr lang="en-US" dirty="0" smtClean="0">
              <a:solidFill>
                <a:srgbClr val="00B0F0"/>
              </a:solidFill>
            </a:endParaRPr>
          </a:p>
          <a:p>
            <a:pPr marL="0" indent="0">
              <a:buNone/>
            </a:pPr>
            <a:r>
              <a:rPr lang="en-US" b="1" dirty="0" smtClean="0">
                <a:solidFill>
                  <a:srgbClr val="00B0F0"/>
                </a:solidFill>
              </a:rPr>
              <a:t>Discussion</a:t>
            </a:r>
            <a:r>
              <a:rPr lang="en-US" b="1" baseline="0" dirty="0" smtClean="0">
                <a:solidFill>
                  <a:srgbClr val="00B0F0"/>
                </a:solidFill>
              </a:rPr>
              <a:t> question: </a:t>
            </a:r>
            <a:r>
              <a:rPr lang="en-US" dirty="0" smtClean="0">
                <a:solidFill>
                  <a:srgbClr val="00B0F0"/>
                </a:solidFill>
              </a:rPr>
              <a:t>Who has the most significant impact on who someone becomes?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B0F0"/>
                </a:solidFill>
              </a:rPr>
              <a:t>Examples students</a:t>
            </a:r>
            <a:r>
              <a:rPr lang="en-US" baseline="0" dirty="0" smtClean="0">
                <a:solidFill>
                  <a:srgbClr val="00B0F0"/>
                </a:solidFill>
              </a:rPr>
              <a:t> generate might include: </a:t>
            </a:r>
            <a:r>
              <a:rPr lang="en-US" baseline="0" dirty="0" smtClean="0"/>
              <a:t>parents, teachers, peers—essentially anyone who would have an influential relationship with a child or adolescent.</a:t>
            </a:r>
          </a:p>
          <a:p>
            <a:pPr marL="0" indent="0">
              <a:buNone/>
            </a:pPr>
            <a:endParaRPr lang="en-US" dirty="0" smtClean="0">
              <a:solidFill>
                <a:srgbClr val="0000FF"/>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rgbClr val="00B0F0"/>
                </a:solidFill>
              </a:rPr>
              <a:t>(Click)</a:t>
            </a:r>
            <a:r>
              <a:rPr lang="en-US" b="1" baseline="0" dirty="0" smtClean="0">
                <a:solidFill>
                  <a:srgbClr val="00B0F0"/>
                </a:solidFill>
              </a:rPr>
              <a:t> </a:t>
            </a:r>
            <a:r>
              <a:rPr lang="en-US" b="0" dirty="0" smtClean="0">
                <a:solidFill>
                  <a:srgbClr val="00B0F0"/>
                </a:solidFill>
              </a:rPr>
              <a:t>How do influences change over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solidFill>
                <a:srgbClr val="00B0F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rgbClr val="00B0F0"/>
                </a:solidFill>
              </a:rPr>
              <a:t>Discussion question: </a:t>
            </a:r>
            <a:r>
              <a:rPr lang="en-US" b="0" dirty="0" smtClean="0">
                <a:solidFill>
                  <a:srgbClr val="00B0F0"/>
                </a:solidFill>
              </a:rPr>
              <a:t>How do changes over the long-term affect what</a:t>
            </a:r>
            <a:r>
              <a:rPr lang="en-US" b="0" baseline="0" dirty="0" smtClean="0">
                <a:solidFill>
                  <a:srgbClr val="00B0F0"/>
                </a:solidFill>
              </a:rPr>
              <a:t> influences a person’s identity and outlook? </a:t>
            </a:r>
            <a:endParaRPr lang="en-US" b="1" dirty="0" smtClean="0">
              <a:solidFill>
                <a:srgbClr val="00B0F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B0F0"/>
                </a:solidFill>
              </a:rPr>
              <a:t>Examples students</a:t>
            </a:r>
            <a:r>
              <a:rPr lang="en-US" baseline="0" dirty="0" smtClean="0">
                <a:solidFill>
                  <a:srgbClr val="00B0F0"/>
                </a:solidFill>
              </a:rPr>
              <a:t> generate might include: going to college, getting a job, parental death, marriage, parenthood—essentially any major life shift or relationship change that comes with aging.</a:t>
            </a:r>
            <a:endParaRPr lang="en-US" dirty="0" smtClean="0">
              <a:solidFill>
                <a:srgbClr val="00B0F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solidFill>
                <a:srgbClr val="00B0F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rgbClr val="00B0F0"/>
                </a:solidFill>
              </a:rPr>
              <a:t>Explanation: </a:t>
            </a:r>
            <a:r>
              <a:rPr lang="en-US" b="0" dirty="0" smtClean="0">
                <a:solidFill>
                  <a:srgbClr val="00B0F0"/>
                </a:solidFill>
              </a:rPr>
              <a:t>This goes right to the heart of nature/nurture interaction. As</a:t>
            </a:r>
            <a:r>
              <a:rPr lang="en-US" b="0" baseline="0" dirty="0" smtClean="0">
                <a:solidFill>
                  <a:srgbClr val="00B0F0"/>
                </a:solidFill>
              </a:rPr>
              <a:t> relationships and circumstances change and develop, an individual’s temperament and values adjust and adapt. Biological maturation plays a powerful role in interpreting such changes, and in </a:t>
            </a:r>
            <a:r>
              <a:rPr lang="en-US" dirty="0" smtClean="0"/>
              <a:t>developing social and emotional competencies.</a:t>
            </a:r>
            <a:endParaRPr lang="en-US" b="0" dirty="0" smtClean="0">
              <a:solidFill>
                <a:srgbClr val="00B0F0"/>
              </a:solidFill>
            </a:endParaRPr>
          </a:p>
          <a:p>
            <a:endParaRPr lang="en-US" baseline="0" dirty="0" smtClean="0"/>
          </a:p>
        </p:txBody>
      </p:sp>
      <p:sp>
        <p:nvSpPr>
          <p:cNvPr id="4" name="Slide Number Placeholder 3"/>
          <p:cNvSpPr>
            <a:spLocks noGrp="1"/>
          </p:cNvSpPr>
          <p:nvPr>
            <p:ph type="sldNum" sz="quarter" idx="10"/>
          </p:nvPr>
        </p:nvSpPr>
        <p:spPr/>
        <p:txBody>
          <a:bodyPr/>
          <a:lstStyle/>
          <a:p>
            <a:fld id="{C58B7D0A-F790-B745-840E-A731EFBEA80E}" type="slidenum">
              <a:rPr lang="en-US" smtClean="0"/>
              <a:pPr/>
              <a:t>3</a:t>
            </a:fld>
            <a:endParaRPr lang="en-US"/>
          </a:p>
        </p:txBody>
      </p:sp>
    </p:spTree>
    <p:extLst>
      <p:ext uri="{BB962C8B-B14F-4D97-AF65-F5344CB8AC3E}">
        <p14:creationId xmlns:p14="http://schemas.microsoft.com/office/powerpoint/2010/main" val="284433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a:t>
            </a:r>
            <a:r>
              <a:rPr lang="en-US" baseline="0" dirty="0" smtClean="0"/>
              <a:t> of this slide is to provide an overview of the material that will be covered in the lecture.</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4</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illustrates </a:t>
            </a:r>
            <a:r>
              <a:rPr lang="en-US" baseline="0" dirty="0" smtClean="0"/>
              <a:t>the importance of early attachment to primary caregivers (usually a child’s family).</a:t>
            </a:r>
          </a:p>
          <a:p>
            <a:endParaRPr lang="en-US" baseline="0" dirty="0" smtClean="0"/>
          </a:p>
          <a:p>
            <a:r>
              <a:rPr lang="en-US" b="1" baseline="0" dirty="0" smtClean="0"/>
              <a:t>(Click) </a:t>
            </a:r>
            <a:r>
              <a:rPr lang="en-US" baseline="0" dirty="0" smtClean="0"/>
              <a:t>Strong emotional attachment</a:t>
            </a:r>
          </a:p>
          <a:p>
            <a:endParaRPr lang="en-US" baseline="0" dirty="0" smtClean="0"/>
          </a:p>
          <a:p>
            <a:r>
              <a:rPr lang="en-US" b="1" baseline="0" dirty="0" smtClean="0"/>
              <a:t>Instructor’s note: </a:t>
            </a:r>
            <a:r>
              <a:rPr lang="en-US" b="0" baseline="0" dirty="0" smtClean="0"/>
              <a:t>E</a:t>
            </a:r>
            <a:r>
              <a:rPr lang="en-US" baseline="0" dirty="0" smtClean="0"/>
              <a:t>xplain that early attachment </a:t>
            </a:r>
            <a:r>
              <a:rPr lang="en-US" dirty="0" smtClean="0"/>
              <a:t>is not simply a byproduct of the parents’ provision of food or warmth.</a:t>
            </a:r>
            <a:r>
              <a:rPr lang="en-US" baseline="0" dirty="0" smtClean="0"/>
              <a:t> </a:t>
            </a:r>
            <a:r>
              <a:rPr lang="en-US" dirty="0" smtClean="0"/>
              <a:t>Rather, attachment is an evolutionary development promoting children’s motivation to stay close to those who care for them, thus reaping the</a:t>
            </a:r>
            <a:r>
              <a:rPr lang="en-US" baseline="0" dirty="0" smtClean="0"/>
              <a:t> benefits </a:t>
            </a:r>
            <a:r>
              <a:rPr lang="en-US" dirty="0" smtClean="0"/>
              <a:t>those close relationships provide: learning, security, guidance, warmth, and affirmation.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Discussion question: </a:t>
            </a:r>
            <a:r>
              <a:rPr lang="en-US" b="0" baseline="0" dirty="0" smtClean="0"/>
              <a:t>What are some of the ways infants’ behaviors might vary depending on their relationships with their parents? </a:t>
            </a:r>
            <a:endParaRPr lang="en-US" b="1" baseline="0" dirty="0" smtClean="0"/>
          </a:p>
          <a:p>
            <a:endParaRPr lang="en-US" dirty="0" smtClean="0"/>
          </a:p>
          <a:p>
            <a:r>
              <a:rPr lang="en-US" b="1" dirty="0" smtClean="0"/>
              <a:t>(Click)</a:t>
            </a:r>
            <a:r>
              <a:rPr lang="en-US" b="1" baseline="0" dirty="0" smtClean="0"/>
              <a:t> </a:t>
            </a:r>
            <a:r>
              <a:rPr lang="en-US" baseline="0" dirty="0" smtClean="0"/>
              <a:t>Attachment styles</a:t>
            </a:r>
          </a:p>
          <a:p>
            <a:endParaRPr lang="en-US" baseline="0" dirty="0" smtClean="0"/>
          </a:p>
          <a:p>
            <a:r>
              <a:rPr lang="en-US" baseline="0" dirty="0" smtClean="0"/>
              <a:t>Explain that there are different forms of emotional attachment, depending on the level of infants’ </a:t>
            </a:r>
            <a:r>
              <a:rPr lang="en-US" dirty="0" smtClean="0"/>
              <a:t>confidence that their caregivers will provide necessary support.</a:t>
            </a:r>
            <a:endParaRPr lang="en-US" baseline="0" dirty="0" smtClean="0"/>
          </a:p>
          <a:p>
            <a:endParaRPr lang="en-US" baseline="0" dirty="0" smtClean="0"/>
          </a:p>
          <a:p>
            <a:r>
              <a:rPr lang="en-US" b="1" baseline="0" dirty="0" smtClean="0"/>
              <a:t>(Click) </a:t>
            </a:r>
            <a:r>
              <a:rPr lang="en-US" baseline="0" dirty="0" smtClean="0"/>
              <a:t>Secure</a:t>
            </a:r>
          </a:p>
          <a:p>
            <a:r>
              <a:rPr lang="en-US" baseline="0" dirty="0" smtClean="0"/>
              <a:t>Parents are sensitive and responsive, promoting a strong sense that the infant’s needs will be met.</a:t>
            </a:r>
          </a:p>
          <a:p>
            <a:endParaRPr lang="en-US" baseline="0" dirty="0" smtClean="0"/>
          </a:p>
          <a:p>
            <a:r>
              <a:rPr lang="en-US" b="1" baseline="0" dirty="0" smtClean="0"/>
              <a:t>(Click) </a:t>
            </a:r>
            <a:r>
              <a:rPr lang="en-US" baseline="0" dirty="0" smtClean="0"/>
              <a:t>Insecure</a:t>
            </a:r>
          </a:p>
          <a:p>
            <a:r>
              <a:rPr lang="en-US" baseline="0" dirty="0" smtClean="0"/>
              <a:t>Parents are insensitive and neglectful, promoting </a:t>
            </a:r>
            <a:r>
              <a:rPr lang="en-US" dirty="0" smtClean="0"/>
              <a:t>avoidant, resistant, or disorganized behavior.</a:t>
            </a:r>
          </a:p>
          <a:p>
            <a:endParaRPr lang="en-US" baseline="0" dirty="0" smtClean="0"/>
          </a:p>
          <a:p>
            <a:r>
              <a:rPr lang="en-US" b="1" baseline="0" dirty="0" smtClean="0"/>
              <a:t>(Click) </a:t>
            </a:r>
            <a:r>
              <a:rPr lang="en-US" baseline="0" dirty="0" smtClean="0"/>
              <a:t>Avoidant</a:t>
            </a:r>
          </a:p>
          <a:p>
            <a:r>
              <a:rPr lang="en-US" baseline="0" dirty="0" smtClean="0"/>
              <a:t>A child may demonstrate avoidant behavior, such as ignoring a parent, as a defense against possible rejection from that parent.</a:t>
            </a:r>
          </a:p>
          <a:p>
            <a:endParaRPr lang="en-US" baseline="0" dirty="0" smtClean="0"/>
          </a:p>
          <a:p>
            <a:r>
              <a:rPr lang="en-US" b="1" baseline="0" dirty="0" smtClean="0"/>
              <a:t>(Click) </a:t>
            </a:r>
            <a:r>
              <a:rPr lang="en-US" baseline="0" dirty="0" smtClean="0"/>
              <a:t>Ambivalent</a:t>
            </a:r>
          </a:p>
          <a:p>
            <a:r>
              <a:rPr lang="en-US" baseline="0" dirty="0" smtClean="0"/>
              <a:t>A child may demonstrate conflicting behavior (resistance </a:t>
            </a:r>
            <a:r>
              <a:rPr lang="en-US" i="1" baseline="0" dirty="0" smtClean="0"/>
              <a:t>and</a:t>
            </a:r>
            <a:r>
              <a:rPr lang="en-US" baseline="0" dirty="0" smtClean="0"/>
              <a:t> affection) as a response to inconsistent care and support from the parent.</a:t>
            </a:r>
          </a:p>
          <a:p>
            <a:endParaRPr lang="en-US" baseline="0" dirty="0" smtClean="0"/>
          </a:p>
          <a:p>
            <a:r>
              <a:rPr lang="en-US" b="1" baseline="0" dirty="0" smtClean="0"/>
              <a:t>(Click) </a:t>
            </a:r>
            <a:r>
              <a:rPr lang="en-US" baseline="0" dirty="0" smtClean="0"/>
              <a:t>Disorganized</a:t>
            </a:r>
          </a:p>
          <a:p>
            <a:r>
              <a:rPr lang="en-US" baseline="0" dirty="0" smtClean="0"/>
              <a:t>Disorganized attachment is a nonconforming mixture of attachment behaviors. In other words, infants with a disorganized attachment may be considered securely attached in the first observation, while displaying otherwise apparently insecure behaviors.</a:t>
            </a:r>
          </a:p>
          <a:p>
            <a:endParaRPr lang="en-US" baseline="0" dirty="0" smtClean="0"/>
          </a:p>
          <a:p>
            <a:r>
              <a:rPr lang="en-US" b="1" baseline="0" dirty="0" smtClean="0"/>
              <a:t>Instructor’s note</a:t>
            </a:r>
            <a:r>
              <a:rPr lang="en-US" baseline="0" dirty="0" smtClean="0"/>
              <a:t>: The types of attachment can be seen in an experiment called the </a:t>
            </a:r>
            <a:r>
              <a:rPr lang="en-US" u="none" baseline="0" dirty="0" smtClean="0"/>
              <a:t>Strange Situation Task </a:t>
            </a:r>
            <a:r>
              <a:rPr lang="en-US" baseline="0" dirty="0" smtClean="0"/>
              <a:t>which involves a brief separation from the primary caregiver and an interaction with a stranger.  </a:t>
            </a:r>
            <a:r>
              <a:rPr lang="en-US" b="1" baseline="0" dirty="0" smtClean="0"/>
              <a:t>Click the “Attachment styles” hyperlink in the slide to view a video demonstrating attachment in action</a:t>
            </a:r>
            <a:r>
              <a:rPr lang="en-US" baseline="0" dirty="0" smtClean="0"/>
              <a:t>. </a:t>
            </a:r>
          </a:p>
          <a:p>
            <a:endParaRPr lang="en-US" baseline="0" dirty="0" smtClean="0"/>
          </a:p>
          <a:p>
            <a:r>
              <a:rPr lang="en-US" b="1" baseline="0" dirty="0" smtClean="0"/>
              <a:t>Discussion: </a:t>
            </a:r>
            <a:r>
              <a:rPr lang="en-US" baseline="0" dirty="0" smtClean="0"/>
              <a:t>After watching the video students are likely to have several questions and/or strong reactions.  It may be advantageous to take a few minutes to discuss questions and/or reactions to the video.</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Further explanation: </a:t>
            </a:r>
            <a:r>
              <a:rPr lang="en-US" baseline="0" dirty="0" smtClean="0"/>
              <a:t>The types of attachment infants form with their caregivers is extremely important, informing their basis for self-concept and worldview, and impacting future relationships. </a:t>
            </a:r>
            <a:r>
              <a:rPr lang="en-US" dirty="0" smtClean="0"/>
              <a:t>Securely attached children have been found to develop stronger friendships with peers, more advanced emotional understanding and early conscience development, and have a more positive self-concept compared with insecurely attached children.</a:t>
            </a:r>
            <a:r>
              <a:rPr lang="en-US" baseline="0" dirty="0" smtClean="0"/>
              <a:t> Though more difficult, attachment styles can be further refined throughout development by establishing secure attachments with other influential adults (e.g., teachers, coaches, etc.) or otherwise forming secure intimate relationships.  </a:t>
            </a:r>
          </a:p>
          <a:p>
            <a:endParaRPr lang="en-US" baseline="0" dirty="0" smtClean="0"/>
          </a:p>
        </p:txBody>
      </p:sp>
      <p:sp>
        <p:nvSpPr>
          <p:cNvPr id="4" name="Slide Number Placeholder 3"/>
          <p:cNvSpPr>
            <a:spLocks noGrp="1"/>
          </p:cNvSpPr>
          <p:nvPr>
            <p:ph type="sldNum" sz="quarter" idx="10"/>
          </p:nvPr>
        </p:nvSpPr>
        <p:spPr/>
        <p:txBody>
          <a:bodyPr/>
          <a:lstStyle/>
          <a:p>
            <a:fld id="{C58B7D0A-F790-B745-840E-A731EFBEA80E}" type="slidenum">
              <a:rPr lang="en-US" smtClean="0"/>
              <a:pPr/>
              <a:t>5</a:t>
            </a:fld>
            <a:endParaRPr lang="en-US"/>
          </a:p>
        </p:txBody>
      </p:sp>
    </p:spTree>
    <p:extLst>
      <p:ext uri="{BB962C8B-B14F-4D97-AF65-F5344CB8AC3E}">
        <p14:creationId xmlns:p14="http://schemas.microsoft.com/office/powerpoint/2010/main" val="200250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his slide describes different types of parenting styles.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Suggested Activity</a:t>
            </a:r>
            <a:r>
              <a:rPr lang="en-US" baseline="0" dirty="0" smtClean="0"/>
              <a:t>: Have students complete the Parental Authority Questionnaire. (This needs to be prepared prior to class. </a:t>
            </a:r>
            <a:r>
              <a:rPr lang="en-US" b="1" baseline="0" dirty="0" smtClean="0"/>
              <a:t>For further information see IM &gt; Unit Development &gt; </a:t>
            </a:r>
            <a:r>
              <a:rPr lang="en-US" sz="1200" b="1" kern="1200" dirty="0" smtClean="0">
                <a:solidFill>
                  <a:schemeClr val="tx1"/>
                </a:solidFill>
                <a:effectLst/>
                <a:latin typeface="+mn-lt"/>
                <a:ea typeface="+mn-ea"/>
                <a:cs typeface="+mn-cs"/>
              </a:rPr>
              <a:t>Module 2: Social and Personality Development in Childhood</a:t>
            </a:r>
            <a:r>
              <a:rPr lang="en-US" b="1" baseline="0" dirty="0" smtClean="0"/>
              <a:t> &gt; Activities/Demonstrations.</a:t>
            </a:r>
            <a:r>
              <a:rPr lang="en-US" b="0" baseline="0" dirty="0" smtClean="0"/>
              <a:t>)</a:t>
            </a:r>
            <a:endParaRPr lang="en-US" baseline="0" dirty="0" smtClean="0"/>
          </a:p>
          <a:p>
            <a:endParaRPr lang="en-US" baseline="0" dirty="0" smtClean="0"/>
          </a:p>
          <a:p>
            <a:r>
              <a:rPr lang="en-US" b="1" baseline="0" dirty="0" smtClean="0"/>
              <a:t>Discussion questions: </a:t>
            </a:r>
            <a:r>
              <a:rPr lang="en-US" baseline="0" dirty="0" smtClean="0">
                <a:solidFill>
                  <a:srgbClr val="00B0F0"/>
                </a:solidFill>
              </a:rPr>
              <a:t>How would each of the following types of parents behave?</a:t>
            </a:r>
            <a:endParaRPr lang="en-US" baseline="0" dirty="0" smtClean="0"/>
          </a:p>
          <a:p>
            <a:pPr marL="171450" indent="-171450">
              <a:buFont typeface="Wingdings" pitchFamily="2" charset="2"/>
              <a:buChar char="§"/>
            </a:pPr>
            <a:r>
              <a:rPr lang="en-US" baseline="0" dirty="0" smtClean="0"/>
              <a:t>Uninvolved parent?  </a:t>
            </a:r>
          </a:p>
          <a:p>
            <a:pPr marL="0" indent="0">
              <a:buFont typeface="Wingdings" pitchFamily="2" charset="2"/>
              <a:buNone/>
            </a:pPr>
            <a:r>
              <a:rPr lang="en-US" baseline="0" dirty="0" smtClean="0"/>
              <a:t>	Students may generate descriptors such as: neglectful, disinterested, self-absorbed. </a:t>
            </a:r>
          </a:p>
          <a:p>
            <a:pPr marL="171450" indent="-171450">
              <a:buFont typeface="Wingdings" pitchFamily="2" charset="2"/>
              <a:buChar char="§"/>
            </a:pPr>
            <a:r>
              <a:rPr lang="en-US" baseline="0" dirty="0" smtClean="0"/>
              <a:t>Permissive parent? </a:t>
            </a:r>
          </a:p>
          <a:p>
            <a:pPr marL="0" indent="0">
              <a:buFont typeface="Wingdings" pitchFamily="2" charset="2"/>
              <a:buNone/>
            </a:pPr>
            <a:r>
              <a:rPr lang="en-US" baseline="0" dirty="0" smtClean="0"/>
              <a:t>	Students may generate descriptors such as: spoiling their kids, or perhaps somewhat blind to long-term expectations for their children.  </a:t>
            </a:r>
          </a:p>
          <a:p>
            <a:pPr marL="171450" indent="-171450">
              <a:buFont typeface="Wingdings" pitchFamily="2" charset="2"/>
              <a:buChar char="§"/>
            </a:pPr>
            <a:r>
              <a:rPr lang="en-US" baseline="0" dirty="0" smtClean="0"/>
              <a:t>Authoritarian parent?</a:t>
            </a:r>
          </a:p>
          <a:p>
            <a:pPr marL="0" marR="0" indent="0" algn="l" defTabSz="457200" rtl="0" eaLnBrk="1" fontAlgn="auto" latinLnBrk="0" hangingPunct="1">
              <a:lnSpc>
                <a:spcPct val="100000"/>
              </a:lnSpc>
              <a:spcBef>
                <a:spcPts val="0"/>
              </a:spcBef>
              <a:spcAft>
                <a:spcPts val="0"/>
              </a:spcAft>
              <a:buClrTx/>
              <a:buSzTx/>
              <a:buFont typeface="Wingdings" pitchFamily="2" charset="2"/>
              <a:buNone/>
              <a:tabLst/>
              <a:defRPr/>
            </a:pPr>
            <a:r>
              <a:rPr lang="en-US" baseline="0" dirty="0" smtClean="0"/>
              <a:t>	Students may generate descriptors such as: helicopter parent, dictator, unresponsive, cold.   </a:t>
            </a:r>
          </a:p>
          <a:p>
            <a:pPr marL="171450" indent="-171450">
              <a:buFont typeface="Wingdings" pitchFamily="2" charset="2"/>
              <a:buChar char="§"/>
            </a:pPr>
            <a:r>
              <a:rPr lang="en-US" baseline="0" dirty="0" smtClean="0"/>
              <a:t>Authoritative parent?</a:t>
            </a:r>
          </a:p>
          <a:p>
            <a:pPr marL="0" indent="0">
              <a:buFont typeface="Wingdings" pitchFamily="2" charset="2"/>
              <a:buNone/>
            </a:pPr>
            <a:r>
              <a:rPr lang="en-US" baseline="0" dirty="0" smtClean="0"/>
              <a:t>	Students may generate descriptors such as: balanced, supportive through failures yet continuing to have high expectations.</a:t>
            </a:r>
            <a:endParaRPr lang="en-US" b="1" baseline="0" dirty="0" smtClean="0"/>
          </a:p>
          <a:p>
            <a:endParaRPr lang="en-US" baseline="0" dirty="0" smtClean="0"/>
          </a:p>
          <a:p>
            <a:r>
              <a:rPr lang="en-US" b="1" baseline="0" dirty="0" smtClean="0"/>
              <a:t>Further explanation: </a:t>
            </a:r>
          </a:p>
          <a:p>
            <a:pPr marL="171450" indent="-171450">
              <a:buFont typeface="Wingdings" panose="05000000000000000000" pitchFamily="2" charset="2"/>
              <a:buChar char="§"/>
            </a:pPr>
            <a:r>
              <a:rPr lang="en-US" baseline="0" dirty="0" smtClean="0"/>
              <a:t>Parenting styles arise from the ways parents resolve conflicts that naturally occur during development. The two broad factors on which parenting styles are based are warmth/responsiveness and expectations/control. Generally, authoritative parenting, that is both high in warmth and reasonable expectations, is preferred.</a:t>
            </a:r>
          </a:p>
          <a:p>
            <a:pPr marL="171450" indent="-171450">
              <a:buFont typeface="Wingdings" panose="05000000000000000000" pitchFamily="2" charset="2"/>
              <a:buChar char="§"/>
            </a:pPr>
            <a:r>
              <a:rPr lang="en-US" baseline="0" dirty="0" smtClean="0"/>
              <a:t>As children progress towards adolescence the parent-child relationship enters a period of co-regulation in which the parent and the child both come to recognize the competence and autonomy of the other. They then rebalance authority relations.</a:t>
            </a:r>
          </a:p>
          <a:p>
            <a:pPr marL="171450" indent="-171450">
              <a:buFont typeface="Wingdings" panose="05000000000000000000" pitchFamily="2" charset="2"/>
              <a:buChar char="§"/>
            </a:pPr>
            <a:r>
              <a:rPr lang="en-US" baseline="0" dirty="0" smtClean="0"/>
              <a:t>Parents and children may also need to renegotiate or redefine relationships after major familial stresses (e.g., divorce, financial problems, parent mental health concerns, etc.).</a:t>
            </a:r>
          </a:p>
          <a:p>
            <a:pPr marL="171450" indent="-171450">
              <a:buFont typeface="Wingdings" panose="05000000000000000000" pitchFamily="2" charset="2"/>
              <a:buChar char="§"/>
            </a:pPr>
            <a:endParaRPr lang="en-US" baseline="0" dirty="0" smtClean="0"/>
          </a:p>
          <a:p>
            <a:pPr marL="0" indent="0">
              <a:buFont typeface="Wingdings" panose="05000000000000000000" pitchFamily="2" charset="2"/>
              <a:buNone/>
            </a:pPr>
            <a:r>
              <a:rPr lang="en-US" b="1" baseline="0" dirty="0" smtClean="0"/>
              <a:t>Further activity</a:t>
            </a:r>
            <a:r>
              <a:rPr lang="en-US" baseline="0" dirty="0" smtClean="0"/>
              <a:t>: After scoring the Parental Authority Questionnaire, it may be helpful to have students write a short paper interpreting the results or divide into groups to discuss their findings.</a:t>
            </a:r>
          </a:p>
        </p:txBody>
      </p:sp>
      <p:sp>
        <p:nvSpPr>
          <p:cNvPr id="4" name="Slide Number Placeholder 3"/>
          <p:cNvSpPr>
            <a:spLocks noGrp="1"/>
          </p:cNvSpPr>
          <p:nvPr>
            <p:ph type="sldNum" sz="quarter" idx="10"/>
          </p:nvPr>
        </p:nvSpPr>
        <p:spPr/>
        <p:txBody>
          <a:bodyPr/>
          <a:lstStyle/>
          <a:p>
            <a:fld id="{C58B7D0A-F790-B745-840E-A731EFBEA80E}" type="slidenum">
              <a:rPr lang="en-US" smtClean="0"/>
              <a:pPr/>
              <a:t>6</a:t>
            </a:fld>
            <a:endParaRPr lang="en-US"/>
          </a:p>
        </p:txBody>
      </p:sp>
    </p:spTree>
    <p:extLst>
      <p:ext uri="{BB962C8B-B14F-4D97-AF65-F5344CB8AC3E}">
        <p14:creationId xmlns:p14="http://schemas.microsoft.com/office/powerpoint/2010/main" val="213015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a:t>
            </a:r>
            <a:r>
              <a:rPr lang="en-US" baseline="0" dirty="0" smtClean="0"/>
              <a:t> of this slide is to provide an overview of the material that will be covered in the lecture.</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7</a:t>
            </a:fld>
            <a:endParaRPr lang="en-US"/>
          </a:p>
        </p:txBody>
      </p:sp>
    </p:spTree>
    <p:extLst>
      <p:ext uri="{BB962C8B-B14F-4D97-AF65-F5344CB8AC3E}">
        <p14:creationId xmlns:p14="http://schemas.microsoft.com/office/powerpoint/2010/main" val="98533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describes the</a:t>
            </a:r>
            <a:r>
              <a:rPr lang="en-US" baseline="0" dirty="0" smtClean="0"/>
              <a:t> importance of peer relationships to social and personality development.</a:t>
            </a:r>
          </a:p>
          <a:p>
            <a:endParaRPr lang="en-US" baseline="0" dirty="0" smtClean="0"/>
          </a:p>
          <a:p>
            <a:r>
              <a:rPr lang="en-US" b="1" baseline="0" dirty="0" smtClean="0"/>
              <a:t>Discussion Question</a:t>
            </a:r>
            <a:r>
              <a:rPr lang="en-US" baseline="0" dirty="0" smtClean="0"/>
              <a:t>: What are some ways peer relationships can shape a child’s personality?</a:t>
            </a:r>
          </a:p>
          <a:p>
            <a:endParaRPr lang="en-US" baseline="0" dirty="0" smtClean="0"/>
          </a:p>
          <a:p>
            <a:r>
              <a:rPr lang="en-US" b="1" baseline="0" dirty="0" smtClean="0"/>
              <a:t>(Click) </a:t>
            </a:r>
            <a:r>
              <a:rPr lang="en-US" baseline="0" dirty="0" smtClean="0"/>
              <a:t>Foundational Skills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Interacting with same-age peers provokes the development of many foundational skills used throughout life, such as turn-taking, compromise, and bargaining. Children also begin to find and form friendships with other children they are compatible with. These friends then become sources of support and security.</a:t>
            </a:r>
          </a:p>
          <a:p>
            <a:endParaRPr lang="en-US" baseline="0" dirty="0" smtClean="0"/>
          </a:p>
          <a:p>
            <a:r>
              <a:rPr lang="en-US" b="1" baseline="0" dirty="0" smtClean="0"/>
              <a:t>(Click) </a:t>
            </a:r>
            <a:r>
              <a:rPr lang="en-US" baseline="0" dirty="0" smtClean="0"/>
              <a:t>Challenges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Relationships between peers also pose complex challenges. Peer rejection can provoke behavior problems. Bullying and conformity pressures, as well as social comparison, are also challenging; successfully navigating early relationships lays the foundation for managing the stressors in adult relationships.</a:t>
            </a:r>
          </a:p>
          <a:p>
            <a:endParaRPr lang="en-US" baseline="0" dirty="0" smtClean="0"/>
          </a:p>
          <a:p>
            <a:r>
              <a:rPr lang="en-US" b="1" baseline="0" dirty="0" smtClean="0"/>
              <a:t>(Click) </a:t>
            </a:r>
            <a:r>
              <a:rPr lang="en-US" baseline="0" dirty="0" smtClean="0"/>
              <a:t>Adolescence</a:t>
            </a:r>
          </a:p>
          <a:p>
            <a:r>
              <a:rPr lang="en-US" baseline="0" dirty="0" smtClean="0"/>
              <a:t>As children approach adolescence, </a:t>
            </a:r>
            <a:r>
              <a:rPr lang="en-US" dirty="0" smtClean="0"/>
              <a:t>peer relationships become focused on psychological intimacy, involving personal disclosure, vulnerability, and loyalty (or betrayal).</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8B7D0A-F790-B745-840E-A731EFBEA80E}" type="slidenum">
              <a:rPr lang="en-US" smtClean="0"/>
              <a:pPr/>
              <a:t>8</a:t>
            </a:fld>
            <a:endParaRPr lang="en-US"/>
          </a:p>
        </p:txBody>
      </p:sp>
    </p:spTree>
    <p:extLst>
      <p:ext uri="{BB962C8B-B14F-4D97-AF65-F5344CB8AC3E}">
        <p14:creationId xmlns:p14="http://schemas.microsoft.com/office/powerpoint/2010/main" val="12154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a:t>
            </a:r>
            <a:r>
              <a:rPr lang="en-US" baseline="0" dirty="0" smtClean="0"/>
              <a:t> of this slide is to provide an overview of the material that will be covered in the lecture.</a:t>
            </a:r>
            <a:endParaRPr lang="en-US" dirty="0"/>
          </a:p>
        </p:txBody>
      </p:sp>
      <p:sp>
        <p:nvSpPr>
          <p:cNvPr id="4" name="Slide Number Placeholder 3"/>
          <p:cNvSpPr>
            <a:spLocks noGrp="1"/>
          </p:cNvSpPr>
          <p:nvPr>
            <p:ph type="sldNum" sz="quarter" idx="10"/>
          </p:nvPr>
        </p:nvSpPr>
        <p:spPr/>
        <p:txBody>
          <a:bodyPr/>
          <a:lstStyle/>
          <a:p>
            <a:fld id="{C58B7D0A-F790-B745-840E-A731EFBEA80E}" type="slidenum">
              <a:rPr lang="en-US" smtClean="0"/>
              <a:pPr/>
              <a:t>9</a:t>
            </a:fld>
            <a:endParaRPr lang="en-US"/>
          </a:p>
        </p:txBody>
      </p:sp>
    </p:spTree>
    <p:extLst>
      <p:ext uri="{BB962C8B-B14F-4D97-AF65-F5344CB8AC3E}">
        <p14:creationId xmlns:p14="http://schemas.microsoft.com/office/powerpoint/2010/main" val="985334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245B44-CA39-6248-8A2C-1BD45BF624AB}"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84968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245B44-CA39-6248-8A2C-1BD45BF624AB}"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29506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245B44-CA39-6248-8A2C-1BD45BF624AB}"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51440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245B44-CA39-6248-8A2C-1BD45BF624AB}"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411694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245B44-CA39-6248-8A2C-1BD45BF624AB}" type="datetimeFigureOut">
              <a:rPr lang="en-US" smtClean="0"/>
              <a:pPr/>
              <a:t>11/9/2014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100422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245B44-CA39-6248-8A2C-1BD45BF624AB}"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38794213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245B44-CA39-6248-8A2C-1BD45BF624AB}" type="datetimeFigureOut">
              <a:rPr lang="en-US" smtClean="0"/>
              <a:pPr/>
              <a:t>11/9/2014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2347716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245B44-CA39-6248-8A2C-1BD45BF624AB}" type="datetimeFigureOut">
              <a:rPr lang="en-US" smtClean="0"/>
              <a:pPr/>
              <a:t>11/9/2014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367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45B44-CA39-6248-8A2C-1BD45BF624AB}" type="datetimeFigureOut">
              <a:rPr lang="en-US" smtClean="0"/>
              <a:pPr/>
              <a:t>11/9/2014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576923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245B44-CA39-6248-8A2C-1BD45BF624AB}"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21723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245B44-CA39-6248-8A2C-1BD45BF624AB}" type="datetimeFigureOut">
              <a:rPr lang="en-US" smtClean="0"/>
              <a:pPr/>
              <a:t>11/9/2014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F3451-F8CF-D048-8733-DEDEECC018EC}" type="slidenum">
              <a:rPr lang="en-US" smtClean="0"/>
              <a:pPr/>
              <a:t>‹#›</a:t>
            </a:fld>
            <a:endParaRPr lang="en-US"/>
          </a:p>
        </p:txBody>
      </p:sp>
    </p:spTree>
    <p:extLst>
      <p:ext uri="{BB962C8B-B14F-4D97-AF65-F5344CB8AC3E}">
        <p14:creationId xmlns:p14="http://schemas.microsoft.com/office/powerpoint/2010/main" val="1804286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45B44-CA39-6248-8A2C-1BD45BF624AB}" type="datetimeFigureOut">
              <a:rPr lang="en-US" smtClean="0"/>
              <a:pPr/>
              <a:t>11/9/2014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F3451-F8CF-D048-8733-DEDEECC018EC}" type="slidenum">
              <a:rPr lang="en-US" smtClean="0"/>
              <a:pPr/>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343086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apzXGEbZht0&amp;list=PLCA0727EFEE78D084&amp;index=1"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youtube.com/watch?v=8hLubgpY2_w&amp;list=PLCA0727EFEE78D084&amp;index=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DH1m_ZMO7GU"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24584"/>
            <a:ext cx="7772400" cy="1470025"/>
          </a:xfrm>
        </p:spPr>
        <p:txBody>
          <a:bodyPr/>
          <a:lstStyle/>
          <a:p>
            <a:r>
              <a:rPr lang="en-US" b="1" dirty="0" smtClean="0"/>
              <a:t>Social &amp; Personality Development in Childhood</a:t>
            </a:r>
            <a:endParaRPr lang="en-US" b="1" dirty="0"/>
          </a:p>
        </p:txBody>
      </p:sp>
      <p:sp>
        <p:nvSpPr>
          <p:cNvPr id="3" name="Subtitle 2"/>
          <p:cNvSpPr>
            <a:spLocks noGrp="1"/>
          </p:cNvSpPr>
          <p:nvPr>
            <p:ph type="subTitle" idx="1"/>
          </p:nvPr>
        </p:nvSpPr>
        <p:spPr>
          <a:xfrm>
            <a:off x="1371600" y="4719320"/>
            <a:ext cx="6400800" cy="1752600"/>
          </a:xfrm>
        </p:spPr>
        <p:txBody>
          <a:bodyPr/>
          <a:lstStyle/>
          <a:p>
            <a:r>
              <a:rPr lang="en-US" dirty="0" smtClean="0"/>
              <a:t>[Professor Name]</a:t>
            </a:r>
          </a:p>
          <a:p>
            <a:r>
              <a:rPr lang="en-US" dirty="0" smtClean="0"/>
              <a:t>[Class Section Number]</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088" b="3930"/>
          <a:stretch/>
        </p:blipFill>
        <p:spPr>
          <a:xfrm>
            <a:off x="2225040" y="467360"/>
            <a:ext cx="4693920" cy="27228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spTree>
    <p:extLst>
      <p:ext uri="{BB962C8B-B14F-4D97-AF65-F5344CB8AC3E}">
        <p14:creationId xmlns:p14="http://schemas.microsoft.com/office/powerpoint/2010/main" val="1128848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Social Understanding</a:t>
            </a:r>
            <a:endParaRPr lang="en-US" b="1" u="sng" dirty="0"/>
          </a:p>
        </p:txBody>
      </p:sp>
      <p:sp>
        <p:nvSpPr>
          <p:cNvPr id="8" name="Content Placeholder 7"/>
          <p:cNvSpPr>
            <a:spLocks noGrp="1"/>
          </p:cNvSpPr>
          <p:nvPr>
            <p:ph sz="half" idx="1"/>
          </p:nvPr>
        </p:nvSpPr>
        <p:spPr>
          <a:xfrm>
            <a:off x="457199" y="1600200"/>
            <a:ext cx="5550747" cy="4525963"/>
          </a:xfrm>
        </p:spPr>
        <p:txBody>
          <a:bodyPr>
            <a:normAutofit/>
          </a:bodyPr>
          <a:lstStyle/>
          <a:p>
            <a:pPr marL="0" indent="0">
              <a:buNone/>
            </a:pPr>
            <a:endParaRPr lang="en-US" dirty="0" smtClean="0"/>
          </a:p>
          <a:p>
            <a:pPr marL="0" indent="0">
              <a:buNone/>
            </a:pPr>
            <a:r>
              <a:rPr lang="en-US" b="1" dirty="0" smtClean="0"/>
              <a:t>Relationships Are </a:t>
            </a:r>
            <a:r>
              <a:rPr lang="en-US" b="1" dirty="0"/>
              <a:t>E</a:t>
            </a:r>
            <a:r>
              <a:rPr lang="en-US" b="1" dirty="0" smtClean="0"/>
              <a:t>ssential</a:t>
            </a:r>
          </a:p>
          <a:p>
            <a:pPr marL="0" indent="0">
              <a:buNone/>
            </a:pPr>
            <a:endParaRPr lang="en-US" dirty="0"/>
          </a:p>
          <a:p>
            <a:pPr marL="0" indent="0">
              <a:buNone/>
            </a:pPr>
            <a:r>
              <a:rPr lang="en-US" b="1" dirty="0" smtClean="0"/>
              <a:t>Early Forms of Social </a:t>
            </a:r>
            <a:r>
              <a:rPr lang="en-US" b="1" dirty="0"/>
              <a:t>U</a:t>
            </a:r>
            <a:r>
              <a:rPr lang="en-US" b="1" dirty="0" smtClean="0"/>
              <a:t>nderstanding</a:t>
            </a:r>
          </a:p>
          <a:p>
            <a:pPr>
              <a:buFont typeface="Wingdings" panose="05000000000000000000" pitchFamily="2" charset="2"/>
              <a:buChar char="§"/>
            </a:pPr>
            <a:r>
              <a:rPr lang="en-US" dirty="0" smtClean="0">
                <a:hlinkClick r:id="rId3"/>
              </a:rPr>
              <a:t>Social Referencing</a:t>
            </a:r>
            <a:endParaRPr lang="en-US" dirty="0" smtClean="0"/>
          </a:p>
          <a:p>
            <a:pPr>
              <a:buFont typeface="Wingdings" panose="05000000000000000000" pitchFamily="2" charset="2"/>
              <a:buChar char="§"/>
            </a:pPr>
            <a:r>
              <a:rPr lang="en-US" dirty="0" smtClean="0">
                <a:hlinkClick r:id="rId4"/>
              </a:rPr>
              <a:t>Theory of Mind</a:t>
            </a:r>
            <a:endParaRPr lang="en-US" dirty="0" smtClean="0"/>
          </a:p>
          <a:p>
            <a:pPr marL="0" indent="0">
              <a:buNone/>
            </a:pPr>
            <a:endParaRPr lang="en-US" dirty="0">
              <a:solidFill>
                <a:srgbClr val="FF0000"/>
              </a:solidFill>
            </a:endParaRPr>
          </a:p>
          <a:p>
            <a:pPr marL="0" indent="0">
              <a:buNone/>
            </a:pPr>
            <a:r>
              <a:rPr lang="en-US" b="1" dirty="0" smtClean="0">
                <a:solidFill>
                  <a:srgbClr val="000000"/>
                </a:solidFill>
              </a:rPr>
              <a:t>Observation &amp; Explanation</a:t>
            </a:r>
          </a:p>
          <a:p>
            <a:pPr marL="0" indent="0">
              <a:buNone/>
            </a:pPr>
            <a:endParaRPr lang="en-US" dirty="0"/>
          </a:p>
          <a:p>
            <a:pPr marL="0" indent="0">
              <a:buNone/>
            </a:pP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947" y="1854041"/>
            <a:ext cx="2678853" cy="4018280"/>
          </a:xfrm>
          <a:prstGeom prst="rect">
            <a:avLst/>
          </a:prstGeom>
        </p:spPr>
      </p:pic>
    </p:spTree>
    <p:extLst>
      <p:ext uri="{BB962C8B-B14F-4D97-AF65-F5344CB8AC3E}">
        <p14:creationId xmlns:p14="http://schemas.microsoft.com/office/powerpoint/2010/main" val="72669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dirty="0" smtClean="0">
                <a:solidFill>
                  <a:schemeClr val="bg1">
                    <a:lumMod val="75000"/>
                  </a:schemeClr>
                </a:solidFill>
              </a:rPr>
              <a:t>Family Relationships</a:t>
            </a:r>
          </a:p>
          <a:p>
            <a:pPr lvl="1"/>
            <a:r>
              <a:rPr lang="en-US" dirty="0" smtClean="0">
                <a:solidFill>
                  <a:schemeClr val="bg1">
                    <a:lumMod val="75000"/>
                  </a:schemeClr>
                </a:solidFill>
              </a:rPr>
              <a:t>Early Attachments</a:t>
            </a:r>
          </a:p>
          <a:p>
            <a:pPr lvl="1"/>
            <a:r>
              <a:rPr lang="en-US" dirty="0" smtClean="0">
                <a:solidFill>
                  <a:schemeClr val="bg1">
                    <a:lumMod val="75000"/>
                  </a:schemeClr>
                </a:solidFill>
              </a:rPr>
              <a:t>Parenting styles</a:t>
            </a:r>
          </a:p>
          <a:p>
            <a:r>
              <a:rPr lang="en-US" dirty="0" smtClean="0">
                <a:solidFill>
                  <a:schemeClr val="bg1">
                    <a:lumMod val="75000"/>
                  </a:schemeClr>
                </a:solidFill>
              </a:rPr>
              <a:t>Peer Relationships</a:t>
            </a:r>
          </a:p>
          <a:p>
            <a:r>
              <a:rPr lang="en-US" dirty="0" smtClean="0">
                <a:solidFill>
                  <a:schemeClr val="bg1">
                    <a:lumMod val="75000"/>
                  </a:schemeClr>
                </a:solidFill>
              </a:rPr>
              <a:t>Social Understanding</a:t>
            </a:r>
          </a:p>
          <a:p>
            <a:r>
              <a:rPr lang="en-US" b="1" dirty="0" smtClean="0"/>
              <a:t>Personality</a:t>
            </a:r>
          </a:p>
          <a:p>
            <a:r>
              <a:rPr lang="en-US" dirty="0" smtClean="0">
                <a:solidFill>
                  <a:schemeClr val="bg1">
                    <a:lumMod val="75000"/>
                  </a:schemeClr>
                </a:solidFill>
              </a:rPr>
              <a:t>Social and Emotional Competence</a:t>
            </a:r>
          </a:p>
          <a:p>
            <a:r>
              <a:rPr lang="en-US" dirty="0">
                <a:solidFill>
                  <a:schemeClr val="bg1">
                    <a:lumMod val="75000"/>
                  </a:schemeClr>
                </a:solidFill>
              </a:rPr>
              <a:t>Activity</a:t>
            </a:r>
          </a:p>
          <a:p>
            <a:endParaRPr lang="en-US" dirty="0" smtClean="0">
              <a:solidFill>
                <a:schemeClr val="bg1">
                  <a:lumMod val="75000"/>
                </a:schemeClr>
              </a:solidFill>
            </a:endParaRPr>
          </a:p>
          <a:p>
            <a:endParaRPr lang="en-US" dirty="0"/>
          </a:p>
        </p:txBody>
      </p:sp>
    </p:spTree>
    <p:extLst>
      <p:ext uri="{BB962C8B-B14F-4D97-AF65-F5344CB8AC3E}">
        <p14:creationId xmlns:p14="http://schemas.microsoft.com/office/powerpoint/2010/main" val="2041498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Personality</a:t>
            </a:r>
            <a:endParaRPr lang="en-US" b="1" u="sng" dirty="0"/>
          </a:p>
        </p:txBody>
      </p:sp>
      <p:sp>
        <p:nvSpPr>
          <p:cNvPr id="3" name="Content Placeholder 2"/>
          <p:cNvSpPr>
            <a:spLocks noGrp="1"/>
          </p:cNvSpPr>
          <p:nvPr>
            <p:ph sz="half" idx="1"/>
          </p:nvPr>
        </p:nvSpPr>
        <p:spPr>
          <a:xfrm>
            <a:off x="249381" y="1417638"/>
            <a:ext cx="4038600" cy="5211762"/>
          </a:xfrm>
        </p:spPr>
        <p:txBody>
          <a:bodyPr>
            <a:noAutofit/>
          </a:bodyPr>
          <a:lstStyle/>
          <a:p>
            <a:pPr>
              <a:buFont typeface="Wingdings" panose="05000000000000000000" pitchFamily="2" charset="2"/>
              <a:buChar char="§"/>
            </a:pPr>
            <a:r>
              <a:rPr lang="en-US" sz="2600" b="1" dirty="0" smtClean="0"/>
              <a:t>Temperament is not the be-all end-all</a:t>
            </a:r>
          </a:p>
          <a:p>
            <a:pPr>
              <a:buFont typeface="Wingdings" panose="05000000000000000000" pitchFamily="2" charset="2"/>
              <a:buChar char="§"/>
            </a:pPr>
            <a:endParaRPr lang="en-US" sz="2600" dirty="0"/>
          </a:p>
          <a:p>
            <a:pPr>
              <a:buFont typeface="Wingdings" panose="05000000000000000000" pitchFamily="2" charset="2"/>
              <a:buChar char="§"/>
            </a:pPr>
            <a:r>
              <a:rPr lang="en-US" sz="2600" b="1" dirty="0" smtClean="0"/>
              <a:t>Importance of Fit</a:t>
            </a:r>
          </a:p>
          <a:p>
            <a:pPr>
              <a:buFont typeface="Wingdings" panose="05000000000000000000" pitchFamily="2" charset="2"/>
              <a:buChar char="§"/>
            </a:pPr>
            <a:endParaRPr lang="en-US" sz="2600" dirty="0" smtClean="0"/>
          </a:p>
          <a:p>
            <a:pPr>
              <a:buFont typeface="Wingdings" panose="05000000000000000000" pitchFamily="2" charset="2"/>
              <a:buChar char="§"/>
            </a:pPr>
            <a:r>
              <a:rPr lang="en-US" sz="2600" b="1" dirty="0" smtClean="0"/>
              <a:t>Biological Disposition </a:t>
            </a:r>
          </a:p>
          <a:p>
            <a:pPr marL="0" indent="0">
              <a:buNone/>
            </a:pPr>
            <a:r>
              <a:rPr lang="en-US" sz="2600" b="1" dirty="0" smtClean="0"/>
              <a:t>     </a:t>
            </a:r>
            <a:r>
              <a:rPr lang="en-US" sz="2600" b="1" u="sng" dirty="0" smtClean="0"/>
              <a:t>+ Experience </a:t>
            </a:r>
          </a:p>
          <a:p>
            <a:pPr marL="0" indent="0">
              <a:buNone/>
            </a:pPr>
            <a:r>
              <a:rPr lang="en-US" sz="2600" b="1" dirty="0" smtClean="0"/>
              <a:t>     = Personality </a:t>
            </a:r>
          </a:p>
          <a:p>
            <a:pPr>
              <a:buFont typeface="Wingdings" panose="05000000000000000000" pitchFamily="2" charset="2"/>
              <a:buChar char="§"/>
            </a:pPr>
            <a:endParaRPr lang="en-US" sz="2600" dirty="0"/>
          </a:p>
          <a:p>
            <a:pPr>
              <a:buFont typeface="Wingdings" panose="05000000000000000000" pitchFamily="2" charset="2"/>
              <a:buChar char="§"/>
            </a:pPr>
            <a:r>
              <a:rPr lang="en-US" sz="2600" b="1" dirty="0" smtClean="0"/>
              <a:t>Elaboration, Extension &amp; Refinement</a:t>
            </a:r>
            <a:endParaRPr lang="en-US" sz="26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893918"/>
            <a:ext cx="4191000" cy="4191000"/>
          </a:xfrm>
          <a:prstGeom prst="rect">
            <a:avLst/>
          </a:prstGeom>
        </p:spPr>
      </p:pic>
    </p:spTree>
    <p:extLst>
      <p:ext uri="{BB962C8B-B14F-4D97-AF65-F5344CB8AC3E}">
        <p14:creationId xmlns:p14="http://schemas.microsoft.com/office/powerpoint/2010/main" val="27660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dirty="0" smtClean="0">
                <a:solidFill>
                  <a:schemeClr val="bg1">
                    <a:lumMod val="75000"/>
                  </a:schemeClr>
                </a:solidFill>
              </a:rPr>
              <a:t>Family Relationships</a:t>
            </a:r>
          </a:p>
          <a:p>
            <a:pPr lvl="1"/>
            <a:r>
              <a:rPr lang="en-US" dirty="0" smtClean="0">
                <a:solidFill>
                  <a:schemeClr val="bg1">
                    <a:lumMod val="75000"/>
                  </a:schemeClr>
                </a:solidFill>
              </a:rPr>
              <a:t>Early Attachments</a:t>
            </a:r>
          </a:p>
          <a:p>
            <a:pPr lvl="1"/>
            <a:r>
              <a:rPr lang="en-US" dirty="0" smtClean="0">
                <a:solidFill>
                  <a:schemeClr val="bg1">
                    <a:lumMod val="75000"/>
                  </a:schemeClr>
                </a:solidFill>
              </a:rPr>
              <a:t>Parenting styles</a:t>
            </a:r>
          </a:p>
          <a:p>
            <a:r>
              <a:rPr lang="en-US" dirty="0" smtClean="0">
                <a:solidFill>
                  <a:schemeClr val="bg1">
                    <a:lumMod val="75000"/>
                  </a:schemeClr>
                </a:solidFill>
              </a:rPr>
              <a:t>Peer Relationships</a:t>
            </a:r>
          </a:p>
          <a:p>
            <a:r>
              <a:rPr lang="en-US" dirty="0" smtClean="0">
                <a:solidFill>
                  <a:schemeClr val="bg1">
                    <a:lumMod val="75000"/>
                  </a:schemeClr>
                </a:solidFill>
              </a:rPr>
              <a:t>Social Understanding</a:t>
            </a:r>
          </a:p>
          <a:p>
            <a:r>
              <a:rPr lang="en-US" dirty="0" smtClean="0">
                <a:solidFill>
                  <a:schemeClr val="bg1">
                    <a:lumMod val="75000"/>
                  </a:schemeClr>
                </a:solidFill>
              </a:rPr>
              <a:t>Personality</a:t>
            </a:r>
          </a:p>
          <a:p>
            <a:r>
              <a:rPr lang="en-US" b="1" dirty="0" smtClean="0"/>
              <a:t>Social and Emotional Competence</a:t>
            </a:r>
          </a:p>
          <a:p>
            <a:r>
              <a:rPr lang="en-US" dirty="0" smtClean="0">
                <a:solidFill>
                  <a:schemeClr val="bg1">
                    <a:lumMod val="75000"/>
                  </a:schemeClr>
                </a:solidFill>
              </a:rPr>
              <a:t>Activity</a:t>
            </a:r>
            <a:endParaRPr lang="en-US" b="1" dirty="0" smtClean="0"/>
          </a:p>
          <a:p>
            <a:endParaRPr lang="en-US" dirty="0"/>
          </a:p>
        </p:txBody>
      </p:sp>
    </p:spTree>
    <p:extLst>
      <p:ext uri="{BB962C8B-B14F-4D97-AF65-F5344CB8AC3E}">
        <p14:creationId xmlns:p14="http://schemas.microsoft.com/office/powerpoint/2010/main" val="463273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Social &amp; Emotional Competence </a:t>
            </a:r>
            <a:endParaRPr lang="en-US" b="1" u="sng" dirty="0"/>
          </a:p>
        </p:txBody>
      </p:sp>
      <p:sp>
        <p:nvSpPr>
          <p:cNvPr id="4" name="Content Placeholder 3"/>
          <p:cNvSpPr>
            <a:spLocks noGrp="1"/>
          </p:cNvSpPr>
          <p:nvPr>
            <p:ph sz="half" idx="1"/>
          </p:nvPr>
        </p:nvSpPr>
        <p:spPr>
          <a:xfrm>
            <a:off x="457200" y="2145345"/>
            <a:ext cx="5029200" cy="4525963"/>
          </a:xfrm>
        </p:spPr>
        <p:txBody>
          <a:bodyPr>
            <a:normAutofit/>
          </a:bodyPr>
          <a:lstStyle/>
          <a:p>
            <a:pPr marL="0" indent="0">
              <a:buNone/>
            </a:pPr>
            <a:r>
              <a:rPr lang="en-US" sz="3200" b="1" dirty="0" smtClean="0"/>
              <a:t>Characteristics</a:t>
            </a:r>
          </a:p>
          <a:p>
            <a:pPr lvl="1">
              <a:buFont typeface="Wingdings" panose="05000000000000000000" pitchFamily="2" charset="2"/>
              <a:buChar char="§"/>
            </a:pPr>
            <a:r>
              <a:rPr lang="en-US" dirty="0" smtClean="0"/>
              <a:t>Conscience</a:t>
            </a:r>
          </a:p>
          <a:p>
            <a:pPr lvl="1">
              <a:buFont typeface="Wingdings" panose="05000000000000000000" pitchFamily="2" charset="2"/>
              <a:buChar char="§"/>
            </a:pPr>
            <a:r>
              <a:rPr lang="en-US" dirty="0" smtClean="0"/>
              <a:t>Effortful Control</a:t>
            </a:r>
          </a:p>
          <a:p>
            <a:pPr lvl="1">
              <a:buFont typeface="Wingdings" panose="05000000000000000000" pitchFamily="2" charset="2"/>
              <a:buChar char="§"/>
            </a:pPr>
            <a:r>
              <a:rPr lang="en-US" dirty="0" smtClean="0"/>
              <a:t>Gender Schema</a:t>
            </a:r>
          </a:p>
          <a:p>
            <a:pPr marL="57150" indent="0">
              <a:buNone/>
            </a:pPr>
            <a:endParaRPr lang="en-US" dirty="0">
              <a:solidFill>
                <a:srgbClr val="0000FF"/>
              </a:solidFill>
            </a:endParaRPr>
          </a:p>
          <a:p>
            <a:pPr marL="57150" indent="0">
              <a:buNone/>
            </a:pPr>
            <a:r>
              <a:rPr lang="en-US" sz="3200" b="1" dirty="0">
                <a:solidFill>
                  <a:srgbClr val="00B0F0"/>
                </a:solidFill>
              </a:rPr>
              <a:t>S</a:t>
            </a:r>
            <a:r>
              <a:rPr lang="en-US" sz="3200" b="1" dirty="0" smtClean="0">
                <a:solidFill>
                  <a:srgbClr val="00B0F0"/>
                </a:solidFill>
              </a:rPr>
              <a:t>ocial &amp; </a:t>
            </a:r>
            <a:r>
              <a:rPr lang="en-US" sz="3200" b="1" dirty="0">
                <a:solidFill>
                  <a:srgbClr val="00B0F0"/>
                </a:solidFill>
              </a:rPr>
              <a:t>B</a:t>
            </a:r>
            <a:r>
              <a:rPr lang="en-US" sz="3200" b="1" dirty="0" smtClean="0">
                <a:solidFill>
                  <a:srgbClr val="00B0F0"/>
                </a:solidFill>
              </a:rPr>
              <a:t>iological </a:t>
            </a:r>
            <a:r>
              <a:rPr lang="en-US" sz="3200" b="1">
                <a:solidFill>
                  <a:srgbClr val="00B0F0"/>
                </a:solidFill>
              </a:rPr>
              <a:t>I</a:t>
            </a:r>
            <a:r>
              <a:rPr lang="en-US" sz="3200" b="1" smtClean="0">
                <a:solidFill>
                  <a:srgbClr val="00B0F0"/>
                </a:solidFill>
              </a:rPr>
              <a:t>nfluences on </a:t>
            </a:r>
            <a:r>
              <a:rPr lang="en-US" sz="3200" b="1" dirty="0" smtClean="0">
                <a:solidFill>
                  <a:srgbClr val="00B0F0"/>
                </a:solidFill>
              </a:rPr>
              <a:t>Gender Schema?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00199"/>
            <a:ext cx="3200400" cy="4812349"/>
          </a:xfrm>
          <a:prstGeom prst="rect">
            <a:avLst/>
          </a:prstGeom>
        </p:spPr>
      </p:pic>
    </p:spTree>
    <p:extLst>
      <p:ext uri="{BB962C8B-B14F-4D97-AF65-F5344CB8AC3E}">
        <p14:creationId xmlns:p14="http://schemas.microsoft.com/office/powerpoint/2010/main" val="802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Overview</a:t>
            </a:r>
            <a:endParaRPr lang="en-US"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dirty="0" smtClean="0">
                <a:solidFill>
                  <a:schemeClr val="bg1">
                    <a:lumMod val="75000"/>
                  </a:schemeClr>
                </a:solidFill>
              </a:rPr>
              <a:t>Family Relationships</a:t>
            </a:r>
          </a:p>
          <a:p>
            <a:pPr lvl="1"/>
            <a:r>
              <a:rPr lang="en-US" dirty="0" smtClean="0">
                <a:solidFill>
                  <a:schemeClr val="bg1">
                    <a:lumMod val="75000"/>
                  </a:schemeClr>
                </a:solidFill>
              </a:rPr>
              <a:t>Early Attachments</a:t>
            </a:r>
          </a:p>
          <a:p>
            <a:pPr lvl="1"/>
            <a:r>
              <a:rPr lang="en-US" dirty="0" smtClean="0">
                <a:solidFill>
                  <a:schemeClr val="bg1">
                    <a:lumMod val="75000"/>
                  </a:schemeClr>
                </a:solidFill>
              </a:rPr>
              <a:t>Parenting styles</a:t>
            </a:r>
          </a:p>
          <a:p>
            <a:r>
              <a:rPr lang="en-US" dirty="0" smtClean="0">
                <a:solidFill>
                  <a:schemeClr val="bg1">
                    <a:lumMod val="75000"/>
                  </a:schemeClr>
                </a:solidFill>
              </a:rPr>
              <a:t>Peer Relationships</a:t>
            </a:r>
          </a:p>
          <a:p>
            <a:r>
              <a:rPr lang="en-US" dirty="0" smtClean="0">
                <a:solidFill>
                  <a:schemeClr val="bg1">
                    <a:lumMod val="75000"/>
                  </a:schemeClr>
                </a:solidFill>
              </a:rPr>
              <a:t>Social Understanding</a:t>
            </a:r>
          </a:p>
          <a:p>
            <a:r>
              <a:rPr lang="en-US" dirty="0" smtClean="0">
                <a:solidFill>
                  <a:schemeClr val="bg1">
                    <a:lumMod val="75000"/>
                  </a:schemeClr>
                </a:solidFill>
              </a:rPr>
              <a:t>Personality</a:t>
            </a:r>
          </a:p>
          <a:p>
            <a:r>
              <a:rPr lang="en-US" dirty="0" smtClean="0">
                <a:solidFill>
                  <a:schemeClr val="bg1">
                    <a:lumMod val="75000"/>
                  </a:schemeClr>
                </a:solidFill>
              </a:rPr>
              <a:t>Social and Emotional Competence</a:t>
            </a:r>
          </a:p>
          <a:p>
            <a:r>
              <a:rPr lang="en-US" b="1" dirty="0"/>
              <a:t>Activity</a:t>
            </a:r>
          </a:p>
          <a:p>
            <a:endParaRPr lang="en-US" dirty="0" smtClean="0">
              <a:solidFill>
                <a:schemeClr val="bg1">
                  <a:lumMod val="75000"/>
                </a:schemeClr>
              </a:solidFill>
            </a:endParaRPr>
          </a:p>
          <a:p>
            <a:endParaRPr lang="en-US" dirty="0"/>
          </a:p>
        </p:txBody>
      </p:sp>
    </p:spTree>
    <p:extLst>
      <p:ext uri="{BB962C8B-B14F-4D97-AF65-F5344CB8AC3E}">
        <p14:creationId xmlns:p14="http://schemas.microsoft.com/office/powerpoint/2010/main" val="2076523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00B0F0"/>
                </a:solidFill>
              </a:rPr>
              <a:t>Activity: Moral Development</a:t>
            </a:r>
            <a:endParaRPr lang="en-US" b="1" u="sng" dirty="0">
              <a:solidFill>
                <a:srgbClr val="00B0F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934" y="1906388"/>
            <a:ext cx="7071360" cy="3977640"/>
          </a:xfrm>
          <a:prstGeom prst="rect">
            <a:avLst/>
          </a:prstGeom>
        </p:spPr>
      </p:pic>
    </p:spTree>
    <p:extLst>
      <p:ext uri="{BB962C8B-B14F-4D97-AF65-F5344CB8AC3E}">
        <p14:creationId xmlns:p14="http://schemas.microsoft.com/office/powerpoint/2010/main" val="506855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64"/>
            <a:ext cx="8229600" cy="1143000"/>
          </a:xfrm>
        </p:spPr>
        <p:txBody>
          <a:bodyPr/>
          <a:lstStyle/>
          <a:p>
            <a:r>
              <a:rPr lang="en-US" b="1" u="sng" dirty="0" smtClean="0"/>
              <a:t>Stages of Moral Development</a:t>
            </a:r>
            <a:endParaRPr lang="en-US" b="1" u="sng" dirty="0"/>
          </a:p>
        </p:txBody>
      </p:sp>
      <p:pic>
        <p:nvPicPr>
          <p:cNvPr id="5" name="Picture 4" descr="ront"/>
          <p:cNvPicPr/>
          <p:nvPr/>
        </p:nvPicPr>
        <p:blipFill>
          <a:blip r:embed="rId3"/>
          <a:srcRect/>
          <a:stretch>
            <a:fillRect/>
          </a:stretch>
        </p:blipFill>
        <p:spPr bwMode="auto">
          <a:xfrm>
            <a:off x="848256" y="1317276"/>
            <a:ext cx="7447488" cy="5225309"/>
          </a:xfrm>
          <a:prstGeom prst="rect">
            <a:avLst/>
          </a:prstGeom>
          <a:noFill/>
          <a:ln w="9525">
            <a:noFill/>
            <a:miter lim="800000"/>
            <a:headEnd/>
            <a:tailEnd/>
          </a:ln>
        </p:spPr>
      </p:pic>
    </p:spTree>
    <p:extLst>
      <p:ext uri="{BB962C8B-B14F-4D97-AF65-F5344CB8AC3E}">
        <p14:creationId xmlns:p14="http://schemas.microsoft.com/office/powerpoint/2010/main" val="1116095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64"/>
            <a:ext cx="8229600" cy="1143000"/>
          </a:xfrm>
        </p:spPr>
        <p:txBody>
          <a:bodyPr/>
          <a:lstStyle/>
          <a:p>
            <a:r>
              <a:rPr lang="en-US" b="1" u="sng" dirty="0" smtClean="0"/>
              <a:t>Photo Attribution</a:t>
            </a:r>
            <a:endParaRPr lang="en-US" b="1" u="sng" dirty="0"/>
          </a:p>
        </p:txBody>
      </p:sp>
      <p:graphicFrame>
        <p:nvGraphicFramePr>
          <p:cNvPr id="3" name="Table 2"/>
          <p:cNvGraphicFramePr>
            <a:graphicFrameLocks noGrp="1"/>
          </p:cNvGraphicFramePr>
          <p:nvPr>
            <p:extLst>
              <p:ext uri="{D42A27DB-BD31-4B8C-83A1-F6EECF244321}">
                <p14:modId xmlns:p14="http://schemas.microsoft.com/office/powerpoint/2010/main" val="1212604973"/>
              </p:ext>
            </p:extLst>
          </p:nvPr>
        </p:nvGraphicFramePr>
        <p:xfrm>
          <a:off x="457200" y="1391481"/>
          <a:ext cx="8229600" cy="3333753"/>
        </p:xfrm>
        <a:graphic>
          <a:graphicData uri="http://schemas.openxmlformats.org/drawingml/2006/table">
            <a:tbl>
              <a:tblPr/>
              <a:tblGrid>
                <a:gridCol w="1490363"/>
                <a:gridCol w="6739237"/>
              </a:tblGrid>
              <a:tr h="322682">
                <a:tc>
                  <a:txBody>
                    <a:bodyPr/>
                    <a:lstStyle/>
                    <a:p>
                      <a:pPr algn="l" fontAlgn="b"/>
                      <a:r>
                        <a:rPr lang="en-US" sz="1200" b="0" i="0" u="none" strike="noStrike">
                          <a:solidFill>
                            <a:srgbClr val="000000"/>
                          </a:solidFill>
                          <a:effectLst/>
                          <a:latin typeface="Calibri"/>
                        </a:rPr>
                        <a:t>Slide 1</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Oude School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/photos/61656851@N00/414726015/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3</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The Hamster Factor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/photos/83519847@N00/2371175083/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nd</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5 </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premasagar</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/photos/54304913@N00/17647469/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8 </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Cecko</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Hanssen</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/photos/28004991@N00/173744986/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8 </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nist6ss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/photos/53771866@N05/7040908861/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10</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Aneliza78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/photos/9839335@N04/10450540046/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12</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Thomas Hawk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/photos/51035555243@N01/8632488309/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14</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a:t>
                      </a:r>
                      <a:r>
                        <a:rPr lang="en-US" sz="1200" b="0" i="0" u="none" strike="noStrike" dirty="0" err="1">
                          <a:solidFill>
                            <a:srgbClr val="000000"/>
                          </a:solidFill>
                          <a:effectLst/>
                          <a:latin typeface="Calibri"/>
                        </a:rPr>
                        <a:t>Mandajuice</a:t>
                      </a:r>
                      <a:r>
                        <a:rPr lang="en-US" sz="1200" b="0" i="0" u="none" strike="noStrike" dirty="0">
                          <a:solidFill>
                            <a:srgbClr val="000000"/>
                          </a:solidFill>
                          <a:effectLst/>
                          <a:latin typeface="Calibri"/>
                        </a:rPr>
                        <a:t>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/photos/60449310@N00/5139069106/ </a:t>
                      </a:r>
                      <a:endParaRPr lang="en-US" sz="1200" b="0" i="0" u="none" strike="noStrike" dirty="0" smtClean="0">
                        <a:solidFill>
                          <a:srgbClr val="000000"/>
                        </a:solidFill>
                        <a:effectLst/>
                        <a:latin typeface="Calibri"/>
                      </a:endParaRPr>
                    </a:p>
                    <a:p>
                      <a:pPr algn="l" fontAlgn="b"/>
                      <a:r>
                        <a:rPr lang="en-US" sz="1200" b="0" i="0" u="none" strike="noStrike" dirty="0"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nc</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r h="322682">
                <a:tc>
                  <a:txBody>
                    <a:bodyPr/>
                    <a:lstStyle/>
                    <a:p>
                      <a:pPr algn="l" fontAlgn="b"/>
                      <a:r>
                        <a:rPr lang="en-US" sz="1200" b="0" i="0" u="none" strike="noStrike">
                          <a:solidFill>
                            <a:srgbClr val="000000"/>
                          </a:solidFill>
                          <a:effectLst/>
                          <a:latin typeface="Calibri"/>
                        </a:rPr>
                        <a:t>Slide 16</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Photo Credit: Bill David Brooks https://</a:t>
                      </a:r>
                      <a:r>
                        <a:rPr lang="en-US" sz="1200" b="0" i="0" u="none" strike="noStrike" dirty="0" err="1">
                          <a:solidFill>
                            <a:srgbClr val="000000"/>
                          </a:solidFill>
                          <a:effectLst/>
                          <a:latin typeface="Calibri"/>
                        </a:rPr>
                        <a:t>www.flickr.com</a:t>
                      </a:r>
                      <a:r>
                        <a:rPr lang="en-US" sz="1200" b="0" i="0" u="none" strike="noStrike" dirty="0">
                          <a:solidFill>
                            <a:srgbClr val="000000"/>
                          </a:solidFill>
                          <a:effectLst/>
                          <a:latin typeface="Calibri"/>
                        </a:rPr>
                        <a:t>/photos/8011986@N02/2689975613</a:t>
                      </a:r>
                      <a:r>
                        <a:rPr lang="en-US" sz="1200" b="0" i="0" u="none" strike="noStrike">
                          <a:solidFill>
                            <a:srgbClr val="000000"/>
                          </a:solidFill>
                          <a:effectLst/>
                          <a:latin typeface="Calibri"/>
                        </a:rPr>
                        <a:t>/ </a:t>
                      </a:r>
                      <a:endParaRPr lang="en-US" sz="1200" b="0" i="0" u="none" strike="noStrike" smtClean="0">
                        <a:solidFill>
                          <a:srgbClr val="000000"/>
                        </a:solidFill>
                        <a:effectLst/>
                        <a:latin typeface="Calibri"/>
                      </a:endParaRPr>
                    </a:p>
                    <a:p>
                      <a:pPr algn="l" fontAlgn="b"/>
                      <a:r>
                        <a:rPr lang="en-US" sz="1200" b="0" i="0" u="none" strike="noStrike" smtClean="0">
                          <a:solidFill>
                            <a:srgbClr val="000000"/>
                          </a:solidFill>
                          <a:effectLst/>
                          <a:latin typeface="Calibri"/>
                        </a:rPr>
                        <a:t>https</a:t>
                      </a:r>
                      <a:r>
                        <a:rPr lang="en-US" sz="1200" b="0" i="0" u="none" strike="noStrike" dirty="0">
                          <a:solidFill>
                            <a:srgbClr val="000000"/>
                          </a:solidFill>
                          <a:effectLst/>
                          <a:latin typeface="Calibri"/>
                        </a:rPr>
                        <a:t>://</a:t>
                      </a:r>
                      <a:r>
                        <a:rPr lang="en-US" sz="1200" b="0" i="0" u="none" strike="noStrike" dirty="0" err="1">
                          <a:solidFill>
                            <a:srgbClr val="000000"/>
                          </a:solidFill>
                          <a:effectLst/>
                          <a:latin typeface="Calibri"/>
                        </a:rPr>
                        <a:t>creativecommons.org</a:t>
                      </a:r>
                      <a:r>
                        <a:rPr lang="en-US" sz="1200" b="0" i="0" u="none" strike="noStrike" dirty="0">
                          <a:solidFill>
                            <a:srgbClr val="000000"/>
                          </a:solidFill>
                          <a:effectLst/>
                          <a:latin typeface="Calibri"/>
                        </a:rPr>
                        <a:t>/licenses/by-</a:t>
                      </a:r>
                      <a:r>
                        <a:rPr lang="en-US" sz="1200" b="0" i="0" u="none" strike="noStrike" dirty="0" err="1">
                          <a:solidFill>
                            <a:srgbClr val="000000"/>
                          </a:solidFill>
                          <a:effectLst/>
                          <a:latin typeface="Calibri"/>
                        </a:rPr>
                        <a:t>sa</a:t>
                      </a:r>
                      <a:r>
                        <a:rPr lang="en-US" sz="1200" b="0" i="0" u="none" strike="noStrike" dirty="0">
                          <a:solidFill>
                            <a:srgbClr val="000000"/>
                          </a:solidFill>
                          <a:effectLst/>
                          <a:latin typeface="Calibri"/>
                        </a:rPr>
                        <a:t>/2.0/</a:t>
                      </a:r>
                    </a:p>
                  </a:txBody>
                  <a:tcPr marL="4657" marR="4657" marT="4657" marB="0" anchor="b">
                    <a:lnL>
                      <a:noFill/>
                    </a:lnL>
                    <a:lnR>
                      <a:noFill/>
                    </a:lnR>
                    <a:lnT>
                      <a:noFill/>
                    </a:lnT>
                    <a:lnB>
                      <a:noFill/>
                    </a:lnB>
                  </a:tcPr>
                </a:tc>
              </a:tr>
            </a:tbl>
          </a:graphicData>
        </a:graphic>
      </p:graphicFrame>
    </p:spTree>
    <p:extLst>
      <p:ext uri="{BB962C8B-B14F-4D97-AF65-F5344CB8AC3E}">
        <p14:creationId xmlns:p14="http://schemas.microsoft.com/office/powerpoint/2010/main" val="4055685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fontScale="92500" lnSpcReduction="10000"/>
          </a:bodyPr>
          <a:lstStyle/>
          <a:p>
            <a:r>
              <a:rPr lang="en-US" b="1" dirty="0" smtClean="0"/>
              <a:t>Introduction</a:t>
            </a:r>
          </a:p>
          <a:p>
            <a:r>
              <a:rPr lang="en-US" dirty="0" smtClean="0"/>
              <a:t>Family Relationships</a:t>
            </a:r>
          </a:p>
          <a:p>
            <a:pPr lvl="1"/>
            <a:r>
              <a:rPr lang="en-US" dirty="0" smtClean="0"/>
              <a:t>Early Attachment</a:t>
            </a:r>
          </a:p>
          <a:p>
            <a:pPr lvl="1"/>
            <a:r>
              <a:rPr lang="en-US" dirty="0" smtClean="0"/>
              <a:t>Parenting Styles</a:t>
            </a:r>
          </a:p>
          <a:p>
            <a:r>
              <a:rPr lang="en-US" dirty="0" smtClean="0"/>
              <a:t>Peer Relationships</a:t>
            </a:r>
          </a:p>
          <a:p>
            <a:r>
              <a:rPr lang="en-US" dirty="0" smtClean="0"/>
              <a:t>Social Understanding</a:t>
            </a:r>
          </a:p>
          <a:p>
            <a:r>
              <a:rPr lang="en-US" dirty="0" smtClean="0"/>
              <a:t>Personality</a:t>
            </a:r>
          </a:p>
          <a:p>
            <a:r>
              <a:rPr lang="en-US" dirty="0" smtClean="0"/>
              <a:t>Social and Emotional Competence</a:t>
            </a:r>
          </a:p>
          <a:p>
            <a:r>
              <a:rPr lang="en-US" dirty="0"/>
              <a:t>Activity</a:t>
            </a:r>
          </a:p>
          <a:p>
            <a:endParaRPr lang="en-US" dirty="0" smtClean="0"/>
          </a:p>
          <a:p>
            <a:endParaRPr lang="en-US" dirty="0"/>
          </a:p>
        </p:txBody>
      </p:sp>
    </p:spTree>
    <p:extLst>
      <p:ext uri="{BB962C8B-B14F-4D97-AF65-F5344CB8AC3E}">
        <p14:creationId xmlns:p14="http://schemas.microsoft.com/office/powerpoint/2010/main" val="4166245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Introduction</a:t>
            </a:r>
            <a:endParaRPr lang="en-US" b="1" u="sng" dirty="0"/>
          </a:p>
        </p:txBody>
      </p:sp>
      <p:sp>
        <p:nvSpPr>
          <p:cNvPr id="4" name="Content Placeholder 3"/>
          <p:cNvSpPr>
            <a:spLocks noGrp="1"/>
          </p:cNvSpPr>
          <p:nvPr>
            <p:ph sz="half" idx="1"/>
          </p:nvPr>
        </p:nvSpPr>
        <p:spPr>
          <a:xfrm>
            <a:off x="457199" y="1687030"/>
            <a:ext cx="4484077" cy="4525963"/>
          </a:xfrm>
        </p:spPr>
        <p:txBody>
          <a:bodyPr>
            <a:normAutofit/>
          </a:bodyPr>
          <a:lstStyle/>
          <a:p>
            <a:pPr marL="0" indent="0">
              <a:buNone/>
            </a:pPr>
            <a:r>
              <a:rPr lang="en-US" sz="3200" b="1" dirty="0" smtClean="0">
                <a:solidFill>
                  <a:srgbClr val="00B0F0"/>
                </a:solidFill>
              </a:rPr>
              <a:t>What experiences have the biggest impact?</a:t>
            </a:r>
          </a:p>
          <a:p>
            <a:pPr marL="0" indent="0">
              <a:buNone/>
            </a:pPr>
            <a:endParaRPr lang="en-US" sz="3200" b="1" dirty="0">
              <a:solidFill>
                <a:srgbClr val="0000FF"/>
              </a:solidFill>
            </a:endParaRPr>
          </a:p>
          <a:p>
            <a:pPr marL="0" indent="0">
              <a:buNone/>
            </a:pPr>
            <a:r>
              <a:rPr lang="en-US" sz="3200" b="1" dirty="0" smtClean="0">
                <a:solidFill>
                  <a:srgbClr val="00B0F0"/>
                </a:solidFill>
              </a:rPr>
              <a:t>Who has the biggest impact?</a:t>
            </a:r>
          </a:p>
          <a:p>
            <a:pPr marL="0" indent="0">
              <a:buNone/>
            </a:pPr>
            <a:endParaRPr lang="en-US" sz="3200" b="1" dirty="0">
              <a:solidFill>
                <a:srgbClr val="0000FF"/>
              </a:solidFill>
            </a:endParaRPr>
          </a:p>
          <a:p>
            <a:pPr marL="0" indent="0">
              <a:buNone/>
            </a:pPr>
            <a:r>
              <a:rPr lang="en-US" sz="3200" b="1" dirty="0" smtClean="0">
                <a:solidFill>
                  <a:srgbClr val="00B0F0"/>
                </a:solidFill>
              </a:rPr>
              <a:t>How do influences change over time?</a:t>
            </a:r>
            <a:endParaRPr lang="en-US" sz="3200" b="1" dirty="0">
              <a:solidFill>
                <a:srgbClr val="00B0F0"/>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2011"/>
          <a:stretch/>
        </p:blipFill>
        <p:spPr>
          <a:xfrm>
            <a:off x="5066839" y="1786780"/>
            <a:ext cx="3662451" cy="4296741"/>
          </a:xfrm>
          <a:prstGeom prst="rect">
            <a:avLst/>
          </a:prstGeom>
        </p:spPr>
      </p:pic>
    </p:spTree>
    <p:extLst>
      <p:ext uri="{BB962C8B-B14F-4D97-AF65-F5344CB8AC3E}">
        <p14:creationId xmlns:p14="http://schemas.microsoft.com/office/powerpoint/2010/main" val="34070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b="1" dirty="0" smtClean="0"/>
              <a:t>Family Relationships</a:t>
            </a:r>
          </a:p>
          <a:p>
            <a:pPr lvl="1"/>
            <a:r>
              <a:rPr lang="en-US" b="1" dirty="0" smtClean="0"/>
              <a:t>Early Attachments</a:t>
            </a:r>
          </a:p>
          <a:p>
            <a:pPr lvl="1"/>
            <a:r>
              <a:rPr lang="en-US" b="1" dirty="0" smtClean="0"/>
              <a:t>Parenting styles</a:t>
            </a:r>
          </a:p>
          <a:p>
            <a:r>
              <a:rPr lang="en-US" dirty="0" smtClean="0">
                <a:solidFill>
                  <a:schemeClr val="bg1">
                    <a:lumMod val="75000"/>
                  </a:schemeClr>
                </a:solidFill>
              </a:rPr>
              <a:t>Peer Relationships</a:t>
            </a:r>
          </a:p>
          <a:p>
            <a:r>
              <a:rPr lang="en-US" dirty="0" smtClean="0">
                <a:solidFill>
                  <a:schemeClr val="bg1">
                    <a:lumMod val="75000"/>
                  </a:schemeClr>
                </a:solidFill>
              </a:rPr>
              <a:t>Social Understanding</a:t>
            </a:r>
          </a:p>
          <a:p>
            <a:r>
              <a:rPr lang="en-US" dirty="0" smtClean="0">
                <a:solidFill>
                  <a:schemeClr val="bg1">
                    <a:lumMod val="75000"/>
                  </a:schemeClr>
                </a:solidFill>
              </a:rPr>
              <a:t>Personality</a:t>
            </a:r>
          </a:p>
          <a:p>
            <a:r>
              <a:rPr lang="en-US" dirty="0" smtClean="0">
                <a:solidFill>
                  <a:schemeClr val="bg1">
                    <a:lumMod val="75000"/>
                  </a:schemeClr>
                </a:solidFill>
              </a:rPr>
              <a:t>Social and Emotional Competence</a:t>
            </a:r>
          </a:p>
          <a:p>
            <a:r>
              <a:rPr lang="en-US" dirty="0">
                <a:solidFill>
                  <a:schemeClr val="bg1">
                    <a:lumMod val="75000"/>
                  </a:schemeClr>
                </a:solidFill>
              </a:rPr>
              <a:t>Activity</a:t>
            </a:r>
          </a:p>
          <a:p>
            <a:endParaRPr lang="en-US" dirty="0" smtClean="0">
              <a:solidFill>
                <a:schemeClr val="bg1">
                  <a:lumMod val="75000"/>
                </a:schemeClr>
              </a:solidFill>
            </a:endParaRPr>
          </a:p>
          <a:p>
            <a:endParaRPr lang="en-US" dirty="0"/>
          </a:p>
        </p:txBody>
      </p:sp>
    </p:spTree>
    <p:extLst>
      <p:ext uri="{BB962C8B-B14F-4D97-AF65-F5344CB8AC3E}">
        <p14:creationId xmlns:p14="http://schemas.microsoft.com/office/powerpoint/2010/main" val="3538583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Early Attachment</a:t>
            </a:r>
            <a:endParaRPr lang="en-US" b="1" u="sng" dirty="0"/>
          </a:p>
        </p:txBody>
      </p:sp>
      <p:sp>
        <p:nvSpPr>
          <p:cNvPr id="3" name="Content Placeholder 2"/>
          <p:cNvSpPr>
            <a:spLocks noGrp="1"/>
          </p:cNvSpPr>
          <p:nvPr>
            <p:ph sz="half" idx="1"/>
          </p:nvPr>
        </p:nvSpPr>
        <p:spPr>
          <a:xfrm>
            <a:off x="1039075" y="1916075"/>
            <a:ext cx="4747846" cy="4525963"/>
          </a:xfrm>
        </p:spPr>
        <p:txBody>
          <a:bodyPr>
            <a:normAutofit fontScale="92500" lnSpcReduction="10000"/>
          </a:bodyPr>
          <a:lstStyle/>
          <a:p>
            <a:pPr marL="0" indent="0">
              <a:buNone/>
            </a:pPr>
            <a:r>
              <a:rPr lang="en-US" sz="3600" b="1" dirty="0" smtClean="0"/>
              <a:t>Strong emotional attachment</a:t>
            </a:r>
          </a:p>
          <a:p>
            <a:pPr marL="0" indent="0">
              <a:buNone/>
            </a:pPr>
            <a:endParaRPr lang="en-US" dirty="0"/>
          </a:p>
          <a:p>
            <a:pPr marL="0" indent="0">
              <a:buNone/>
            </a:pPr>
            <a:r>
              <a:rPr lang="en-US" sz="3200" b="1" dirty="0" smtClean="0">
                <a:hlinkClick r:id="rId3"/>
              </a:rPr>
              <a:t>Attachment styles</a:t>
            </a:r>
            <a:endParaRPr lang="en-US" sz="3200" b="1" dirty="0" smtClean="0"/>
          </a:p>
          <a:p>
            <a:pPr>
              <a:buFont typeface="Wingdings" panose="05000000000000000000" pitchFamily="2" charset="2"/>
              <a:buChar char="§"/>
            </a:pPr>
            <a:r>
              <a:rPr lang="en-US" b="1" dirty="0" smtClean="0"/>
              <a:t>Secure</a:t>
            </a:r>
          </a:p>
          <a:p>
            <a:pPr>
              <a:buFont typeface="Wingdings" panose="05000000000000000000" pitchFamily="2" charset="2"/>
              <a:buChar char="§"/>
            </a:pPr>
            <a:r>
              <a:rPr lang="en-US" b="1" dirty="0" smtClean="0"/>
              <a:t>Insecure</a:t>
            </a:r>
          </a:p>
          <a:p>
            <a:pPr lvl="1">
              <a:buFont typeface="Wingdings" panose="05000000000000000000" pitchFamily="2" charset="2"/>
              <a:buChar char="§"/>
            </a:pPr>
            <a:r>
              <a:rPr lang="en-US" b="1" dirty="0" smtClean="0"/>
              <a:t>Avoidant</a:t>
            </a:r>
          </a:p>
          <a:p>
            <a:pPr lvl="1">
              <a:buFont typeface="Wingdings" panose="05000000000000000000" pitchFamily="2" charset="2"/>
              <a:buChar char="§"/>
            </a:pPr>
            <a:r>
              <a:rPr lang="en-US" b="1" dirty="0" smtClean="0"/>
              <a:t>Ambivalent</a:t>
            </a:r>
          </a:p>
          <a:p>
            <a:pPr>
              <a:buFont typeface="Wingdings" panose="05000000000000000000" pitchFamily="2" charset="2"/>
              <a:buChar char="§"/>
            </a:pPr>
            <a:r>
              <a:rPr lang="en-US" b="1" dirty="0" smtClean="0"/>
              <a:t>Disorganized</a:t>
            </a:r>
          </a:p>
          <a:p>
            <a:pPr marL="0" indent="0">
              <a:buNone/>
            </a:pPr>
            <a:r>
              <a:rPr lang="en-US"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629" y="1433950"/>
            <a:ext cx="3159009" cy="5110407"/>
          </a:xfrm>
          <a:prstGeom prst="rect">
            <a:avLst/>
          </a:prstGeom>
        </p:spPr>
      </p:pic>
    </p:spTree>
    <p:extLst>
      <p:ext uri="{BB962C8B-B14F-4D97-AF65-F5344CB8AC3E}">
        <p14:creationId xmlns:p14="http://schemas.microsoft.com/office/powerpoint/2010/main" val="15939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Parenting</a:t>
            </a:r>
            <a:r>
              <a:rPr lang="en-US" u="sng" dirty="0" smtClean="0"/>
              <a:t> </a:t>
            </a:r>
            <a:r>
              <a:rPr lang="en-US" b="1" u="sng" dirty="0" smtClean="0"/>
              <a:t>Styles</a:t>
            </a:r>
            <a:endParaRPr lang="en-US" b="1" u="sng" dirty="0"/>
          </a:p>
        </p:txBody>
      </p:sp>
      <p:sp>
        <p:nvSpPr>
          <p:cNvPr id="3" name="Content Placeholder 2"/>
          <p:cNvSpPr>
            <a:spLocks noGrp="1"/>
          </p:cNvSpPr>
          <p:nvPr>
            <p:ph sz="half" idx="1"/>
          </p:nvPr>
        </p:nvSpPr>
        <p:spPr>
          <a:xfrm>
            <a:off x="457200" y="1600200"/>
            <a:ext cx="3520685" cy="4525963"/>
          </a:xfrm>
        </p:spPr>
        <p:txBody>
          <a:bodyPr/>
          <a:lstStyle/>
          <a:p>
            <a:pPr marL="0" indent="0">
              <a:buNone/>
            </a:pPr>
            <a:endParaRPr lang="en-US" dirty="0">
              <a:solidFill>
                <a:srgbClr val="0000FF"/>
              </a:solidFill>
            </a:endParaRPr>
          </a:p>
          <a:p>
            <a:pPr>
              <a:buFont typeface="Wingdings" panose="05000000000000000000" pitchFamily="2" charset="2"/>
              <a:buChar char="§"/>
            </a:pPr>
            <a:r>
              <a:rPr lang="en-US" b="1" dirty="0" smtClean="0"/>
              <a:t>4 Styles</a:t>
            </a:r>
          </a:p>
          <a:p>
            <a:pPr>
              <a:buFont typeface="Wingdings" panose="05000000000000000000" pitchFamily="2" charset="2"/>
              <a:buChar char="§"/>
            </a:pPr>
            <a:endParaRPr lang="en-US" b="1" dirty="0"/>
          </a:p>
          <a:p>
            <a:pPr>
              <a:buFont typeface="Wingdings" panose="05000000000000000000" pitchFamily="2" charset="2"/>
              <a:buChar char="§"/>
            </a:pPr>
            <a:r>
              <a:rPr lang="en-US" b="1" dirty="0" smtClean="0"/>
              <a:t>Development through Adolescence</a:t>
            </a:r>
          </a:p>
          <a:p>
            <a:pPr>
              <a:buFont typeface="Wingdings" panose="05000000000000000000" pitchFamily="2" charset="2"/>
              <a:buChar char="§"/>
            </a:pPr>
            <a:endParaRPr lang="en-US" b="1" dirty="0"/>
          </a:p>
          <a:p>
            <a:pPr>
              <a:buFont typeface="Wingdings" panose="05000000000000000000" pitchFamily="2" charset="2"/>
              <a:buChar char="§"/>
            </a:pPr>
            <a:r>
              <a:rPr lang="en-US" b="1" dirty="0" smtClean="0"/>
              <a:t>Family Stress Model</a:t>
            </a:r>
          </a:p>
          <a:p>
            <a:pPr marL="0" indent="0">
              <a:buNone/>
            </a:pPr>
            <a:endParaRPr lang="en-US" dirty="0">
              <a:solidFill>
                <a:srgbClr val="0000FF"/>
              </a:solidFill>
            </a:endParaRPr>
          </a:p>
          <a:p>
            <a:pPr marL="0" indent="0">
              <a:buNone/>
            </a:pPr>
            <a:endParaRPr lang="en-US" dirty="0" smtClean="0">
              <a:solidFill>
                <a:srgbClr val="0000FF"/>
              </a:solidFill>
            </a:endParaRPr>
          </a:p>
          <a:p>
            <a:pPr marL="0" indent="0">
              <a:buNone/>
            </a:pPr>
            <a:endParaRPr lang="en-US" dirty="0">
              <a:solidFill>
                <a:srgbClr val="0000FF"/>
              </a:solidFill>
            </a:endParaRPr>
          </a:p>
          <a:p>
            <a:pPr marL="0" indent="0">
              <a:buNone/>
            </a:pPr>
            <a:endParaRPr lang="en-US" dirty="0">
              <a:solidFill>
                <a:srgbClr val="0000FF"/>
              </a:solidFill>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161884303"/>
              </p:ext>
            </p:extLst>
          </p:nvPr>
        </p:nvGraphicFramePr>
        <p:xfrm>
          <a:off x="4204676" y="2135583"/>
          <a:ext cx="4482124" cy="3490796"/>
        </p:xfrm>
        <a:graphic>
          <a:graphicData uri="http://schemas.openxmlformats.org/drawingml/2006/table">
            <a:tbl>
              <a:tblPr firstRow="1" firstCol="1" bandRow="1">
                <a:tableStyleId>{073A0DAA-6AF3-43AB-8588-CEC1D06C72B9}</a:tableStyleId>
              </a:tblPr>
              <a:tblGrid>
                <a:gridCol w="765696"/>
                <a:gridCol w="821723"/>
                <a:gridCol w="1419339"/>
                <a:gridCol w="1475366"/>
              </a:tblGrid>
              <a:tr h="516115">
                <a:tc gridSpan="4">
                  <a:txBody>
                    <a:bodyPr/>
                    <a:lstStyle/>
                    <a:p>
                      <a:pPr algn="ctr"/>
                      <a:r>
                        <a:rPr lang="en-US" dirty="0" smtClean="0"/>
                        <a:t>Expectations/Control</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996109">
                <a:tc rowSpan="3">
                  <a:txBody>
                    <a:bodyPr/>
                    <a:lstStyle/>
                    <a:p>
                      <a:pPr algn="ctr"/>
                      <a:r>
                        <a:rPr lang="en-US" dirty="0" smtClean="0"/>
                        <a:t>Warmth/Responsiveness</a:t>
                      </a:r>
                      <a:endParaRPr lang="en-US" dirty="0"/>
                    </a:p>
                  </a:txBody>
                  <a:tcPr vert="vert270"/>
                </a:tc>
                <a:tc>
                  <a:txBody>
                    <a:bodyPr/>
                    <a:lstStyle/>
                    <a:p>
                      <a:pPr algn="ctr"/>
                      <a:endParaRPr lang="en-US" dirty="0"/>
                    </a:p>
                  </a:txBody>
                  <a:tcPr/>
                </a:tc>
                <a:tc>
                  <a:txBody>
                    <a:bodyPr/>
                    <a:lstStyle/>
                    <a:p>
                      <a:pPr algn="ctr"/>
                      <a:r>
                        <a:rPr lang="en-US" b="1" dirty="0" smtClean="0"/>
                        <a:t>Low</a:t>
                      </a:r>
                      <a:endParaRPr lang="en-US" b="1" dirty="0"/>
                    </a:p>
                  </a:txBody>
                  <a:tcPr/>
                </a:tc>
                <a:tc>
                  <a:txBody>
                    <a:bodyPr/>
                    <a:lstStyle/>
                    <a:p>
                      <a:pPr algn="ctr"/>
                      <a:r>
                        <a:rPr lang="en-US" b="1" dirty="0" smtClean="0"/>
                        <a:t>High</a:t>
                      </a:r>
                      <a:endParaRPr lang="en-US" b="1" dirty="0"/>
                    </a:p>
                  </a:txBody>
                  <a:tcPr/>
                </a:tc>
              </a:tr>
              <a:tr h="996109">
                <a:tc vMerge="1">
                  <a:txBody>
                    <a:bodyPr/>
                    <a:lstStyle/>
                    <a:p>
                      <a:endParaRPr lang="en-US" dirty="0"/>
                    </a:p>
                  </a:txBody>
                  <a:tcPr/>
                </a:tc>
                <a:tc>
                  <a:txBody>
                    <a:bodyPr/>
                    <a:lstStyle/>
                    <a:p>
                      <a:pPr algn="ctr"/>
                      <a:r>
                        <a:rPr lang="en-US" b="1" dirty="0" smtClean="0"/>
                        <a:t>Low</a:t>
                      </a:r>
                      <a:endParaRPr lang="en-US" b="1" dirty="0"/>
                    </a:p>
                  </a:txBody>
                  <a:tcPr/>
                </a:tc>
                <a:tc>
                  <a:txBody>
                    <a:bodyPr/>
                    <a:lstStyle/>
                    <a:p>
                      <a:pPr algn="ctr"/>
                      <a:r>
                        <a:rPr lang="en-US" b="1" dirty="0" smtClean="0">
                          <a:solidFill>
                            <a:schemeClr val="tx2">
                              <a:lumMod val="60000"/>
                              <a:lumOff val="40000"/>
                            </a:schemeClr>
                          </a:solidFill>
                        </a:rPr>
                        <a:t>Uninvolved</a:t>
                      </a:r>
                      <a:endParaRPr lang="en-US" b="1" dirty="0">
                        <a:solidFill>
                          <a:schemeClr val="tx2">
                            <a:lumMod val="60000"/>
                            <a:lumOff val="40000"/>
                          </a:schemeClr>
                        </a:solidFill>
                      </a:endParaRPr>
                    </a:p>
                  </a:txBody>
                  <a:tcPr/>
                </a:tc>
                <a:tc>
                  <a:txBody>
                    <a:bodyPr/>
                    <a:lstStyle/>
                    <a:p>
                      <a:pPr algn="ctr"/>
                      <a:r>
                        <a:rPr lang="en-US" b="1" dirty="0" smtClean="0">
                          <a:solidFill>
                            <a:srgbClr val="00B050"/>
                          </a:solidFill>
                        </a:rPr>
                        <a:t>Authoritarian</a:t>
                      </a:r>
                      <a:endParaRPr lang="en-US" b="1" dirty="0">
                        <a:solidFill>
                          <a:srgbClr val="00B050"/>
                        </a:solidFill>
                      </a:endParaRPr>
                    </a:p>
                  </a:txBody>
                  <a:tcPr/>
                </a:tc>
              </a:tr>
              <a:tr h="982463">
                <a:tc vMerge="1">
                  <a:txBody>
                    <a:bodyPr/>
                    <a:lstStyle/>
                    <a:p>
                      <a:endParaRPr lang="en-US" dirty="0"/>
                    </a:p>
                  </a:txBody>
                  <a:tcPr/>
                </a:tc>
                <a:tc>
                  <a:txBody>
                    <a:bodyPr/>
                    <a:lstStyle/>
                    <a:p>
                      <a:pPr algn="ctr"/>
                      <a:r>
                        <a:rPr lang="en-US" b="1" dirty="0" smtClean="0"/>
                        <a:t>High</a:t>
                      </a:r>
                      <a:endParaRPr lang="en-US" b="1" dirty="0"/>
                    </a:p>
                  </a:txBody>
                  <a:tcPr/>
                </a:tc>
                <a:tc>
                  <a:txBody>
                    <a:bodyPr/>
                    <a:lstStyle/>
                    <a:p>
                      <a:pPr algn="ctr"/>
                      <a:r>
                        <a:rPr lang="en-US" b="1" dirty="0" smtClean="0">
                          <a:solidFill>
                            <a:srgbClr val="7030A0"/>
                          </a:solidFill>
                        </a:rPr>
                        <a:t>Permissive</a:t>
                      </a:r>
                      <a:endParaRPr lang="en-US" b="1" dirty="0">
                        <a:solidFill>
                          <a:srgbClr val="7030A0"/>
                        </a:solidFill>
                      </a:endParaRPr>
                    </a:p>
                  </a:txBody>
                  <a:tcPr/>
                </a:tc>
                <a:tc>
                  <a:txBody>
                    <a:bodyPr/>
                    <a:lstStyle/>
                    <a:p>
                      <a:pPr algn="ctr"/>
                      <a:r>
                        <a:rPr lang="en-US" b="1" dirty="0" smtClean="0">
                          <a:solidFill>
                            <a:srgbClr val="FF0000"/>
                          </a:solidFill>
                        </a:rPr>
                        <a:t>Authoritative</a:t>
                      </a:r>
                      <a:endParaRPr lang="en-US" b="1" dirty="0">
                        <a:solidFill>
                          <a:srgbClr val="FF0000"/>
                        </a:solidFill>
                      </a:endParaRPr>
                    </a:p>
                  </a:txBody>
                  <a:tcPr/>
                </a:tc>
              </a:tr>
            </a:tbl>
          </a:graphicData>
        </a:graphic>
      </p:graphicFrame>
    </p:spTree>
    <p:extLst>
      <p:ext uri="{BB962C8B-B14F-4D97-AF65-F5344CB8AC3E}">
        <p14:creationId xmlns:p14="http://schemas.microsoft.com/office/powerpoint/2010/main" val="155221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Overview</a:t>
            </a:r>
            <a:endParaRPr lang="en-US" b="1"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dirty="0" smtClean="0">
                <a:solidFill>
                  <a:schemeClr val="bg1">
                    <a:lumMod val="75000"/>
                  </a:schemeClr>
                </a:solidFill>
              </a:rPr>
              <a:t>Family Relationships</a:t>
            </a:r>
          </a:p>
          <a:p>
            <a:pPr lvl="1"/>
            <a:r>
              <a:rPr lang="en-US" dirty="0" smtClean="0">
                <a:solidFill>
                  <a:schemeClr val="bg1">
                    <a:lumMod val="75000"/>
                  </a:schemeClr>
                </a:solidFill>
              </a:rPr>
              <a:t>Early Attachments</a:t>
            </a:r>
          </a:p>
          <a:p>
            <a:pPr lvl="1"/>
            <a:r>
              <a:rPr lang="en-US" dirty="0" smtClean="0">
                <a:solidFill>
                  <a:schemeClr val="bg1">
                    <a:lumMod val="75000"/>
                  </a:schemeClr>
                </a:solidFill>
              </a:rPr>
              <a:t>Parenting styles</a:t>
            </a:r>
          </a:p>
          <a:p>
            <a:r>
              <a:rPr lang="en-US" b="1" dirty="0" smtClean="0"/>
              <a:t>Peer Relationships</a:t>
            </a:r>
          </a:p>
          <a:p>
            <a:r>
              <a:rPr lang="en-US" dirty="0" smtClean="0">
                <a:solidFill>
                  <a:schemeClr val="bg1">
                    <a:lumMod val="75000"/>
                  </a:schemeClr>
                </a:solidFill>
              </a:rPr>
              <a:t>Social Understanding</a:t>
            </a:r>
          </a:p>
          <a:p>
            <a:r>
              <a:rPr lang="en-US" dirty="0" smtClean="0">
                <a:solidFill>
                  <a:schemeClr val="bg1">
                    <a:lumMod val="75000"/>
                  </a:schemeClr>
                </a:solidFill>
              </a:rPr>
              <a:t>Personality</a:t>
            </a:r>
          </a:p>
          <a:p>
            <a:r>
              <a:rPr lang="en-US" dirty="0" smtClean="0">
                <a:solidFill>
                  <a:schemeClr val="bg1">
                    <a:lumMod val="75000"/>
                  </a:schemeClr>
                </a:solidFill>
              </a:rPr>
              <a:t>Social and Emotional Competence</a:t>
            </a:r>
          </a:p>
          <a:p>
            <a:r>
              <a:rPr lang="en-US" dirty="0">
                <a:solidFill>
                  <a:schemeClr val="bg1">
                    <a:lumMod val="75000"/>
                  </a:schemeClr>
                </a:solidFill>
              </a:rPr>
              <a:t>Activity</a:t>
            </a:r>
          </a:p>
          <a:p>
            <a:endParaRPr lang="en-US" dirty="0" smtClean="0">
              <a:solidFill>
                <a:schemeClr val="bg1">
                  <a:lumMod val="75000"/>
                </a:schemeClr>
              </a:solidFill>
            </a:endParaRPr>
          </a:p>
          <a:p>
            <a:endParaRPr lang="en-US" dirty="0"/>
          </a:p>
        </p:txBody>
      </p:sp>
    </p:spTree>
    <p:extLst>
      <p:ext uri="{BB962C8B-B14F-4D97-AF65-F5344CB8AC3E}">
        <p14:creationId xmlns:p14="http://schemas.microsoft.com/office/powerpoint/2010/main" val="3419999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Peer Relationships</a:t>
            </a:r>
            <a:endParaRPr lang="en-US" b="1" u="sng" dirty="0"/>
          </a:p>
        </p:txBody>
      </p:sp>
      <p:sp>
        <p:nvSpPr>
          <p:cNvPr id="4" name="Content Placeholder 3"/>
          <p:cNvSpPr>
            <a:spLocks noGrp="1"/>
          </p:cNvSpPr>
          <p:nvPr>
            <p:ph sz="half" idx="1"/>
          </p:nvPr>
        </p:nvSpPr>
        <p:spPr>
          <a:xfrm>
            <a:off x="386861" y="4624754"/>
            <a:ext cx="8370277" cy="2493019"/>
          </a:xfrm>
        </p:spPr>
        <p:txBody>
          <a:bodyPr>
            <a:normAutofit/>
          </a:bodyPr>
          <a:lstStyle/>
          <a:p>
            <a:pPr>
              <a:buFont typeface="Wingdings" panose="05000000000000000000" pitchFamily="2" charset="2"/>
              <a:buChar char="§"/>
            </a:pPr>
            <a:r>
              <a:rPr lang="en-US" sz="3200" b="1" dirty="0" smtClean="0"/>
              <a:t>Foundational Skills           </a:t>
            </a:r>
          </a:p>
          <a:p>
            <a:pPr>
              <a:buFont typeface="Wingdings" panose="05000000000000000000" pitchFamily="2" charset="2"/>
              <a:buChar char="§"/>
            </a:pPr>
            <a:r>
              <a:rPr lang="en-US" sz="3200" b="1" dirty="0" smtClean="0"/>
              <a:t>Challenges              </a:t>
            </a:r>
          </a:p>
          <a:p>
            <a:pPr>
              <a:buFont typeface="Wingdings" panose="05000000000000000000" pitchFamily="2" charset="2"/>
              <a:buChar char="§"/>
            </a:pPr>
            <a:r>
              <a:rPr lang="en-US" sz="3200" b="1" dirty="0" smtClean="0"/>
              <a:t>Adolescence</a:t>
            </a:r>
            <a:endParaRPr lang="en-US" sz="3200" b="1"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64"/>
          <a:stretch/>
        </p:blipFill>
        <p:spPr>
          <a:xfrm>
            <a:off x="4906108" y="1370587"/>
            <a:ext cx="3780692" cy="2988961"/>
          </a:xfrm>
          <a:prstGeom prst="rect">
            <a:avLst/>
          </a:prstGeom>
          <a:ln>
            <a:solidFill>
              <a:schemeClr val="tx1"/>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370587"/>
            <a:ext cx="3901440" cy="2988961"/>
          </a:xfrm>
          <a:prstGeom prst="rect">
            <a:avLst/>
          </a:prstGeom>
          <a:ln>
            <a:solidFill>
              <a:schemeClr val="tx1"/>
            </a:solidFill>
          </a:ln>
        </p:spPr>
      </p:pic>
    </p:spTree>
    <p:extLst>
      <p:ext uri="{BB962C8B-B14F-4D97-AF65-F5344CB8AC3E}">
        <p14:creationId xmlns:p14="http://schemas.microsoft.com/office/powerpoint/2010/main" val="19067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Overview</a:t>
            </a:r>
            <a:endParaRPr lang="en-US" u="sng"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lumMod val="75000"/>
                  </a:schemeClr>
                </a:solidFill>
              </a:rPr>
              <a:t>Introduction</a:t>
            </a:r>
          </a:p>
          <a:p>
            <a:r>
              <a:rPr lang="en-US" dirty="0" smtClean="0">
                <a:solidFill>
                  <a:schemeClr val="bg1">
                    <a:lumMod val="75000"/>
                  </a:schemeClr>
                </a:solidFill>
              </a:rPr>
              <a:t>Family Relationships</a:t>
            </a:r>
          </a:p>
          <a:p>
            <a:pPr lvl="1"/>
            <a:r>
              <a:rPr lang="en-US" dirty="0" smtClean="0">
                <a:solidFill>
                  <a:schemeClr val="bg1">
                    <a:lumMod val="75000"/>
                  </a:schemeClr>
                </a:solidFill>
              </a:rPr>
              <a:t>Early Attachments</a:t>
            </a:r>
          </a:p>
          <a:p>
            <a:pPr lvl="1"/>
            <a:r>
              <a:rPr lang="en-US" dirty="0" smtClean="0">
                <a:solidFill>
                  <a:schemeClr val="bg1">
                    <a:lumMod val="75000"/>
                  </a:schemeClr>
                </a:solidFill>
              </a:rPr>
              <a:t>Parenting styles</a:t>
            </a:r>
          </a:p>
          <a:p>
            <a:r>
              <a:rPr lang="en-US" dirty="0" smtClean="0">
                <a:solidFill>
                  <a:schemeClr val="bg1">
                    <a:lumMod val="75000"/>
                  </a:schemeClr>
                </a:solidFill>
              </a:rPr>
              <a:t>Peer Relationships</a:t>
            </a:r>
          </a:p>
          <a:p>
            <a:r>
              <a:rPr lang="en-US" b="1" dirty="0" smtClean="0"/>
              <a:t>Social Understanding</a:t>
            </a:r>
          </a:p>
          <a:p>
            <a:r>
              <a:rPr lang="en-US" dirty="0" smtClean="0">
                <a:solidFill>
                  <a:schemeClr val="bg1">
                    <a:lumMod val="75000"/>
                  </a:schemeClr>
                </a:solidFill>
              </a:rPr>
              <a:t>Personality</a:t>
            </a:r>
          </a:p>
          <a:p>
            <a:r>
              <a:rPr lang="en-US" dirty="0" smtClean="0">
                <a:solidFill>
                  <a:schemeClr val="bg1">
                    <a:lumMod val="75000"/>
                  </a:schemeClr>
                </a:solidFill>
              </a:rPr>
              <a:t>Social and Emotional Competence</a:t>
            </a:r>
          </a:p>
          <a:p>
            <a:r>
              <a:rPr lang="en-US" dirty="0">
                <a:solidFill>
                  <a:schemeClr val="bg1">
                    <a:lumMod val="75000"/>
                  </a:schemeClr>
                </a:solidFill>
              </a:rPr>
              <a:t>Activity</a:t>
            </a:r>
          </a:p>
          <a:p>
            <a:endParaRPr lang="en-US" dirty="0" smtClean="0">
              <a:solidFill>
                <a:schemeClr val="bg1">
                  <a:lumMod val="75000"/>
                </a:schemeClr>
              </a:solidFill>
            </a:endParaRPr>
          </a:p>
          <a:p>
            <a:endParaRPr lang="en-US" dirty="0"/>
          </a:p>
        </p:txBody>
      </p:sp>
    </p:spTree>
    <p:extLst>
      <p:ext uri="{BB962C8B-B14F-4D97-AF65-F5344CB8AC3E}">
        <p14:creationId xmlns:p14="http://schemas.microsoft.com/office/powerpoint/2010/main" val="3639649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OBA Templa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17C150EC-9EE8-42F0-8D87-7CD69EE877AD}"/>
</file>

<file path=customXml/itemProps2.xml><?xml version="1.0" encoding="utf-8"?>
<ds:datastoreItem xmlns:ds="http://schemas.openxmlformats.org/officeDocument/2006/customXml" ds:itemID="{748E38AA-9D51-4AF5-8138-93DB447D072A}"/>
</file>

<file path=customXml/itemProps3.xml><?xml version="1.0" encoding="utf-8"?>
<ds:datastoreItem xmlns:ds="http://schemas.openxmlformats.org/officeDocument/2006/customXml" ds:itemID="{35CBC2D6-B4B5-45FE-AC9A-31BAD16490CD}"/>
</file>

<file path=docProps/app.xml><?xml version="1.0" encoding="utf-8"?>
<Properties xmlns="http://schemas.openxmlformats.org/officeDocument/2006/extended-properties" xmlns:vt="http://schemas.openxmlformats.org/officeDocument/2006/docPropsVTypes">
  <TotalTime>3230</TotalTime>
  <Words>2834</Words>
  <Application>Microsoft Office PowerPoint</Application>
  <PresentationFormat>On-screen Show (4:3)</PresentationFormat>
  <Paragraphs>349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Office Theme</vt:lpstr>
      <vt:lpstr>Social &amp; Personality Development in Childhood</vt:lpstr>
      <vt:lpstr>Overview</vt:lpstr>
      <vt:lpstr>Introduction</vt:lpstr>
      <vt:lpstr>Overview</vt:lpstr>
      <vt:lpstr>Early Attachment</vt:lpstr>
      <vt:lpstr>Parenting Styles</vt:lpstr>
      <vt:lpstr>Overview</vt:lpstr>
      <vt:lpstr>Peer Relationships</vt:lpstr>
      <vt:lpstr>Overview</vt:lpstr>
      <vt:lpstr>Social Understanding</vt:lpstr>
      <vt:lpstr>Overview</vt:lpstr>
      <vt:lpstr>Personality</vt:lpstr>
      <vt:lpstr>Overview</vt:lpstr>
      <vt:lpstr>Social &amp; Emotional Competence </vt:lpstr>
      <vt:lpstr>Overview</vt:lpstr>
      <vt:lpstr>Activity: Moral Development</vt:lpstr>
      <vt:lpstr>Stages of Moral Development</vt:lpstr>
      <vt:lpstr>Photo Attribution</vt:lpstr>
    </vt:vector>
  </TitlesOfParts>
  <Company>University of Wisconsin - Green 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and Personality Development in Childhood</dc:title>
  <dc:creator>NOBA</dc:creator>
  <cp:lastModifiedBy>Peter Lindberg</cp:lastModifiedBy>
  <cp:revision>121</cp:revision>
  <dcterms:created xsi:type="dcterms:W3CDTF">2014-07-06T13:52:48Z</dcterms:created>
  <dcterms:modified xsi:type="dcterms:W3CDTF">2014-11-09T21:03:06Z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